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758" r:id="rId5"/>
  </p:sldMasterIdLst>
  <p:notesMasterIdLst>
    <p:notesMasterId r:id="rId53"/>
  </p:notesMasterIdLst>
  <p:sldIdLst>
    <p:sldId id="492" r:id="rId6"/>
    <p:sldId id="537" r:id="rId7"/>
    <p:sldId id="541" r:id="rId8"/>
    <p:sldId id="503" r:id="rId9"/>
    <p:sldId id="504" r:id="rId10"/>
    <p:sldId id="542" r:id="rId11"/>
    <p:sldId id="505" r:id="rId12"/>
    <p:sldId id="512" r:id="rId13"/>
    <p:sldId id="506" r:id="rId14"/>
    <p:sldId id="507" r:id="rId15"/>
    <p:sldId id="532" r:id="rId16"/>
    <p:sldId id="543" r:id="rId17"/>
    <p:sldId id="533" r:id="rId18"/>
    <p:sldId id="513" r:id="rId19"/>
    <p:sldId id="583" r:id="rId20"/>
    <p:sldId id="544" r:id="rId21"/>
    <p:sldId id="511" r:id="rId22"/>
    <p:sldId id="515" r:id="rId23"/>
    <p:sldId id="531" r:id="rId24"/>
    <p:sldId id="493" r:id="rId25"/>
    <p:sldId id="338" r:id="rId26"/>
    <p:sldId id="551" r:id="rId27"/>
    <p:sldId id="567" r:id="rId28"/>
    <p:sldId id="568" r:id="rId29"/>
    <p:sldId id="569" r:id="rId30"/>
    <p:sldId id="570" r:id="rId31"/>
    <p:sldId id="571" r:id="rId32"/>
    <p:sldId id="572" r:id="rId33"/>
    <p:sldId id="573" r:id="rId34"/>
    <p:sldId id="574" r:id="rId35"/>
    <p:sldId id="575" r:id="rId36"/>
    <p:sldId id="576" r:id="rId37"/>
    <p:sldId id="577" r:id="rId38"/>
    <p:sldId id="578" r:id="rId39"/>
    <p:sldId id="579" r:id="rId40"/>
    <p:sldId id="580" r:id="rId41"/>
    <p:sldId id="581" r:id="rId42"/>
    <p:sldId id="582" r:id="rId43"/>
    <p:sldId id="500" r:id="rId44"/>
    <p:sldId id="584" r:id="rId45"/>
    <p:sldId id="502" r:id="rId46"/>
    <p:sldId id="540" r:id="rId47"/>
    <p:sldId id="496" r:id="rId48"/>
    <p:sldId id="495" r:id="rId49"/>
    <p:sldId id="523" r:id="rId50"/>
    <p:sldId id="525" r:id="rId51"/>
    <p:sldId id="526"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504" userDrawn="1">
          <p15:clr>
            <a:srgbClr val="A4A3A4"/>
          </p15:clr>
        </p15:guide>
        <p15:guide id="2" pos="552" userDrawn="1">
          <p15:clr>
            <a:srgbClr val="A4A3A4"/>
          </p15:clr>
        </p15:guide>
        <p15:guide id="3" pos="7320" userDrawn="1">
          <p15:clr>
            <a:srgbClr val="A4A3A4"/>
          </p15:clr>
        </p15:guide>
        <p15:guide id="4" orient="horz" pos="600" userDrawn="1">
          <p15:clr>
            <a:srgbClr val="A4A3A4"/>
          </p15:clr>
        </p15:guide>
        <p15:guide id="5" orient="horz" pos="744" userDrawn="1">
          <p15:clr>
            <a:srgbClr val="A4A3A4"/>
          </p15:clr>
        </p15:guide>
        <p15:guide id="6" pos="7128" userDrawn="1">
          <p15:clr>
            <a:srgbClr val="A4A3A4"/>
          </p15:clr>
        </p15:guide>
        <p15:guide id="7" orient="horz" pos="3672" userDrawn="1">
          <p15:clr>
            <a:srgbClr val="A4A3A4"/>
          </p15:clr>
        </p15:guide>
        <p15:guide id="8" pos="360" userDrawn="1">
          <p15:clr>
            <a:srgbClr val="A4A3A4"/>
          </p15:clr>
        </p15:guide>
        <p15:guide id="9" orient="horz" pos="3816"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Araujo" initials="G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78C"/>
    <a:srgbClr val="3E8AC7"/>
    <a:srgbClr val="C04071"/>
    <a:srgbClr val="BF4949"/>
    <a:srgbClr val="EC7496"/>
    <a:srgbClr val="FFFFFF"/>
    <a:srgbClr val="007BB6"/>
    <a:srgbClr val="A5CF59"/>
    <a:srgbClr val="C9F1FF"/>
    <a:srgbClr val="AD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1" autoAdjust="0"/>
    <p:restoredTop sz="64144" autoAdjust="0"/>
  </p:normalViewPr>
  <p:slideViewPr>
    <p:cSldViewPr snapToGrid="0">
      <p:cViewPr varScale="1">
        <p:scale>
          <a:sx n="73" d="100"/>
          <a:sy n="73" d="100"/>
        </p:scale>
        <p:origin x="-1776" y="-96"/>
      </p:cViewPr>
      <p:guideLst>
        <p:guide orient="horz" pos="504"/>
        <p:guide orient="horz" pos="600"/>
        <p:guide orient="horz" pos="744"/>
        <p:guide orient="horz" pos="3672"/>
        <p:guide orient="horz" pos="3816"/>
        <p:guide pos="552"/>
        <p:guide pos="7320"/>
        <p:guide pos="7128"/>
        <p:guide pos="3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Gender</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2AC-46E9-83D8-D44E79E0C8E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2AC-46E9-83D8-D44E79E0C8E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C2AC-46E9-83D8-D44E79E0C8E5}"/>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Female</c:v>
                </c:pt>
                <c:pt idx="1">
                  <c:v>Male</c:v>
                </c:pt>
                <c:pt idx="2">
                  <c:v>Prefer not to disclose</c:v>
                </c:pt>
              </c:strCache>
            </c:strRef>
          </c:cat>
          <c:val>
            <c:numRef>
              <c:f>Sheet1!$B$2:$B$4</c:f>
              <c:numCache>
                <c:formatCode>0%</c:formatCode>
                <c:ptCount val="3"/>
                <c:pt idx="0">
                  <c:v>0.51</c:v>
                </c:pt>
                <c:pt idx="1">
                  <c:v>0.32</c:v>
                </c:pt>
                <c:pt idx="2">
                  <c:v>0.17</c:v>
                </c:pt>
              </c:numCache>
            </c:numRef>
          </c:val>
          <c:extLst xmlns:c16r2="http://schemas.microsoft.com/office/drawing/2015/06/chart">
            <c:ext xmlns:c16="http://schemas.microsoft.com/office/drawing/2014/chart" uri="{C3380CC4-5D6E-409C-BE32-E72D297353CC}">
              <c16:uniqueId val="{00000000-52C3-4E71-B836-F7AF37F502D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271576033464566"/>
          <c:y val="0.27522728375816413"/>
          <c:w val="0.17224717027559056"/>
          <c:h val="0.44586648339896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07/relationships/hdphoto" Target="../media/hdphoto11.wdp"/><Relationship Id="rId1" Type="http://schemas.openxmlformats.org/officeDocument/2006/relationships/image" Target="../media/image50.png"/><Relationship Id="rId6" Type="http://schemas.openxmlformats.org/officeDocument/2006/relationships/image" Target="../media/image53.jpg"/><Relationship Id="rId5" Type="http://schemas.openxmlformats.org/officeDocument/2006/relationships/image" Target="../media/image52.JPG"/><Relationship Id="rId4" Type="http://schemas.microsoft.com/office/2007/relationships/hdphoto" Target="../media/hdphoto12.wdp"/></Relationships>
</file>

<file path=ppt/diagrams/_rels/data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image" Target="../media/image66.png"/><Relationship Id="rId6" Type="http://schemas.microsoft.com/office/2007/relationships/hdphoto" Target="../media/hdphoto18.wdp"/><Relationship Id="rId5" Type="http://schemas.openxmlformats.org/officeDocument/2006/relationships/image" Target="../media/image70.png"/><Relationship Id="rId4" Type="http://schemas.openxmlformats.org/officeDocument/2006/relationships/image" Target="../media/image69.JPG"/></Relationships>
</file>

<file path=ppt/diagrams/_rels/data5.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hdphoto" Target="../media/hdphoto19.wdp"/><Relationship Id="rId7" Type="http://schemas.openxmlformats.org/officeDocument/2006/relationships/image" Target="../media/image52.JPG"/><Relationship Id="rId2" Type="http://schemas.openxmlformats.org/officeDocument/2006/relationships/image" Target="../media/image113.png"/><Relationship Id="rId1" Type="http://schemas.openxmlformats.org/officeDocument/2006/relationships/image" Target="../media/image112.jpg"/><Relationship Id="rId6" Type="http://schemas.openxmlformats.org/officeDocument/2006/relationships/image" Target="../media/image115.png"/><Relationship Id="rId5" Type="http://schemas.microsoft.com/office/2007/relationships/hdphoto" Target="../media/hdphoto12.wdp"/><Relationship Id="rId4" Type="http://schemas.openxmlformats.org/officeDocument/2006/relationships/image" Target="../media/image114.png"/></Relationships>
</file>

<file path=ppt/diagrams/_rels/data6.xml.rels><?xml version="1.0" encoding="UTF-8" standalone="yes"?>
<Relationships xmlns="http://schemas.openxmlformats.org/package/2006/relationships"><Relationship Id="rId8" Type="http://schemas.openxmlformats.org/officeDocument/2006/relationships/hyperlink" Target="http://thuraiyurinfo.blogspot.com/2013/11/IEEE-MCA-Projects-Centres-in-Erode.html" TargetMode="External"/><Relationship Id="rId3" Type="http://schemas.openxmlformats.org/officeDocument/2006/relationships/image" Target="../media/image118.jpeg"/><Relationship Id="rId7" Type="http://schemas.openxmlformats.org/officeDocument/2006/relationships/image" Target="../media/image120.jpeg"/><Relationship Id="rId2" Type="http://schemas.openxmlformats.org/officeDocument/2006/relationships/hyperlink" Target="http://gothamschools.org/category/testing/" TargetMode="External"/><Relationship Id="rId1" Type="http://schemas.openxmlformats.org/officeDocument/2006/relationships/image" Target="../media/image117.jpeg"/><Relationship Id="rId6" Type="http://schemas.openxmlformats.org/officeDocument/2006/relationships/hyperlink" Target="http://www.naaree.com/how-to-find-mentor-succeed/" TargetMode="External"/><Relationship Id="rId5" Type="http://schemas.openxmlformats.org/officeDocument/2006/relationships/image" Target="../media/image119.jpeg"/><Relationship Id="rId10" Type="http://schemas.openxmlformats.org/officeDocument/2006/relationships/hyperlink" Target="http://makeuptemple.blogspot.co.uk/2013/04/Barry-M-Lash-Vegas-Mascara.html" TargetMode="External"/><Relationship Id="rId4" Type="http://schemas.openxmlformats.org/officeDocument/2006/relationships/hyperlink" Target="http://roos.com/training.html" TargetMode="External"/><Relationship Id="rId9" Type="http://schemas.openxmlformats.org/officeDocument/2006/relationships/image" Target="../media/image12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07/relationships/hdphoto" Target="../media/hdphoto11.wdp"/><Relationship Id="rId1" Type="http://schemas.openxmlformats.org/officeDocument/2006/relationships/image" Target="../media/image50.png"/><Relationship Id="rId6" Type="http://schemas.openxmlformats.org/officeDocument/2006/relationships/image" Target="../media/image53.jpg"/><Relationship Id="rId5" Type="http://schemas.openxmlformats.org/officeDocument/2006/relationships/image" Target="../media/image52.JPG"/><Relationship Id="rId4" Type="http://schemas.microsoft.com/office/2007/relationships/hdphoto" Target="../media/hdphoto12.wdp"/></Relationships>
</file>

<file path=ppt/diagrams/_rels/drawing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image" Target="../media/image66.png"/><Relationship Id="rId6" Type="http://schemas.microsoft.com/office/2007/relationships/hdphoto" Target="../media/hdphoto18.wdp"/><Relationship Id="rId5" Type="http://schemas.openxmlformats.org/officeDocument/2006/relationships/image" Target="../media/image70.png"/><Relationship Id="rId4" Type="http://schemas.openxmlformats.org/officeDocument/2006/relationships/image" Target="../media/image69.JPG"/></Relationships>
</file>

<file path=ppt/diagrams/_rels/drawing5.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hdphoto" Target="../media/hdphoto19.wdp"/><Relationship Id="rId7" Type="http://schemas.openxmlformats.org/officeDocument/2006/relationships/image" Target="../media/image52.JPG"/><Relationship Id="rId2" Type="http://schemas.openxmlformats.org/officeDocument/2006/relationships/image" Target="../media/image113.png"/><Relationship Id="rId1" Type="http://schemas.openxmlformats.org/officeDocument/2006/relationships/image" Target="../media/image112.jpg"/><Relationship Id="rId6" Type="http://schemas.openxmlformats.org/officeDocument/2006/relationships/image" Target="../media/image115.png"/><Relationship Id="rId5" Type="http://schemas.microsoft.com/office/2007/relationships/hdphoto" Target="../media/hdphoto12.wdp"/><Relationship Id="rId4" Type="http://schemas.openxmlformats.org/officeDocument/2006/relationships/image" Target="../media/image114.png"/></Relationships>
</file>

<file path=ppt/diagrams/_rels/drawing6.xml.rels><?xml version="1.0" encoding="UTF-8" standalone="yes"?>
<Relationships xmlns="http://schemas.openxmlformats.org/package/2006/relationships"><Relationship Id="rId8" Type="http://schemas.openxmlformats.org/officeDocument/2006/relationships/hyperlink" Target="http://thuraiyurinfo.blogspot.com/2013/11/IEEE-MCA-Projects-Centres-in-Erode.html" TargetMode="External"/><Relationship Id="rId3" Type="http://schemas.openxmlformats.org/officeDocument/2006/relationships/image" Target="../media/image118.jpeg"/><Relationship Id="rId7" Type="http://schemas.openxmlformats.org/officeDocument/2006/relationships/image" Target="../media/image120.jpeg"/><Relationship Id="rId2" Type="http://schemas.openxmlformats.org/officeDocument/2006/relationships/hyperlink" Target="http://gothamschools.org/category/testing/" TargetMode="External"/><Relationship Id="rId1" Type="http://schemas.openxmlformats.org/officeDocument/2006/relationships/image" Target="../media/image117.jpeg"/><Relationship Id="rId6" Type="http://schemas.openxmlformats.org/officeDocument/2006/relationships/hyperlink" Target="http://www.naaree.com/how-to-find-mentor-succeed/" TargetMode="External"/><Relationship Id="rId5" Type="http://schemas.openxmlformats.org/officeDocument/2006/relationships/image" Target="../media/image119.jpeg"/><Relationship Id="rId10" Type="http://schemas.openxmlformats.org/officeDocument/2006/relationships/hyperlink" Target="http://makeuptemple.blogspot.co.uk/2013/04/Barry-M-Lash-Vegas-Mascara.html" TargetMode="External"/><Relationship Id="rId4" Type="http://schemas.openxmlformats.org/officeDocument/2006/relationships/hyperlink" Target="http://roos.com/training.html" TargetMode="External"/><Relationship Id="rId9" Type="http://schemas.openxmlformats.org/officeDocument/2006/relationships/image" Target="../media/image1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7C1CD-FCBE-4957-89D8-9A34DECB126E}"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GB"/>
        </a:p>
      </dgm:t>
    </dgm:pt>
    <dgm:pt modelId="{8151E891-BF24-43E5-BC04-2E428CF19982}">
      <dgm:prSet phldrT="[Text]"/>
      <dgm:spPr/>
      <dgm:t>
        <a:bodyPr/>
        <a:lstStyle/>
        <a:p>
          <a:r>
            <a:rPr lang="en-US" dirty="0" smtClean="0"/>
            <a:t>Capability Building</a:t>
          </a:r>
          <a:endParaRPr lang="en-GB" dirty="0"/>
        </a:p>
      </dgm:t>
    </dgm:pt>
    <dgm:pt modelId="{F868EF01-05C6-4E1B-9718-E7777BC7E397}" type="parTrans" cxnId="{03A28A1E-4CD2-4299-9BC9-CA26A35099DB}">
      <dgm:prSet/>
      <dgm:spPr/>
      <dgm:t>
        <a:bodyPr/>
        <a:lstStyle/>
        <a:p>
          <a:endParaRPr lang="en-GB"/>
        </a:p>
      </dgm:t>
    </dgm:pt>
    <dgm:pt modelId="{280F0D45-3A2D-4F22-BCD8-0E7F8F39FC4D}" type="sibTrans" cxnId="{03A28A1E-4CD2-4299-9BC9-CA26A35099DB}">
      <dgm:prSet/>
      <dgm:spPr/>
      <dgm:t>
        <a:bodyPr/>
        <a:lstStyle/>
        <a:p>
          <a:endParaRPr lang="en-GB"/>
        </a:p>
      </dgm:t>
    </dgm:pt>
    <dgm:pt modelId="{C94AC548-45BF-4A60-A750-E401FB6A60CB}">
      <dgm:prSet phldrT="[Text]"/>
      <dgm:spPr/>
      <dgm:t>
        <a:bodyPr/>
        <a:lstStyle/>
        <a:p>
          <a:r>
            <a:rPr lang="en-US" dirty="0" smtClean="0"/>
            <a:t>Sense of Autonomy</a:t>
          </a:r>
          <a:endParaRPr lang="en-GB" dirty="0"/>
        </a:p>
      </dgm:t>
    </dgm:pt>
    <dgm:pt modelId="{B1855BFF-A768-4B1E-8A8F-6E9B5C847908}" type="parTrans" cxnId="{13A23351-88D1-4F8C-AFAC-1FF86C823ABF}">
      <dgm:prSet/>
      <dgm:spPr/>
      <dgm:t>
        <a:bodyPr/>
        <a:lstStyle/>
        <a:p>
          <a:endParaRPr lang="en-GB"/>
        </a:p>
      </dgm:t>
    </dgm:pt>
    <dgm:pt modelId="{E4C86864-7F62-4734-ACF1-EB43FAF7FA3C}" type="sibTrans" cxnId="{13A23351-88D1-4F8C-AFAC-1FF86C823ABF}">
      <dgm:prSet/>
      <dgm:spPr/>
      <dgm:t>
        <a:bodyPr/>
        <a:lstStyle/>
        <a:p>
          <a:endParaRPr lang="en-GB"/>
        </a:p>
      </dgm:t>
    </dgm:pt>
    <dgm:pt modelId="{18B03A2F-E3A3-448E-9CD8-E88CDCF913CF}">
      <dgm:prSet phldrT="[Text]"/>
      <dgm:spPr/>
      <dgm:t>
        <a:bodyPr/>
        <a:lstStyle/>
        <a:p>
          <a:r>
            <a:rPr lang="en-US" dirty="0" smtClean="0"/>
            <a:t>Employee Engagement</a:t>
          </a:r>
          <a:endParaRPr lang="en-GB" dirty="0"/>
        </a:p>
      </dgm:t>
    </dgm:pt>
    <dgm:pt modelId="{4B091DD9-04DA-455D-8F8E-431C8458D43C}" type="parTrans" cxnId="{595C2FAD-ACD5-4214-9197-973B5817764B}">
      <dgm:prSet/>
      <dgm:spPr/>
      <dgm:t>
        <a:bodyPr/>
        <a:lstStyle/>
        <a:p>
          <a:endParaRPr lang="en-GB"/>
        </a:p>
      </dgm:t>
    </dgm:pt>
    <dgm:pt modelId="{F1738CC9-8E96-4ECE-B511-132C1C06B6D0}" type="sibTrans" cxnId="{595C2FAD-ACD5-4214-9197-973B5817764B}">
      <dgm:prSet/>
      <dgm:spPr/>
      <dgm:t>
        <a:bodyPr/>
        <a:lstStyle/>
        <a:p>
          <a:endParaRPr lang="en-GB"/>
        </a:p>
      </dgm:t>
    </dgm:pt>
    <dgm:pt modelId="{385BAC91-BE22-489D-8C62-D4B8E62BEF88}">
      <dgm:prSet phldrT="[Text]"/>
      <dgm:spPr/>
      <dgm:t>
        <a:bodyPr/>
        <a:lstStyle/>
        <a:p>
          <a:r>
            <a:rPr lang="en-US" dirty="0" smtClean="0"/>
            <a:t>Job Satisfaction</a:t>
          </a:r>
          <a:endParaRPr lang="en-GB" dirty="0"/>
        </a:p>
      </dgm:t>
    </dgm:pt>
    <dgm:pt modelId="{5C8187B1-2B73-4264-8E10-CA89D29064A3}" type="parTrans" cxnId="{BB0F87EF-17D7-4146-AE9D-00AE7AFD88CD}">
      <dgm:prSet/>
      <dgm:spPr/>
      <dgm:t>
        <a:bodyPr/>
        <a:lstStyle/>
        <a:p>
          <a:endParaRPr lang="en-GB"/>
        </a:p>
      </dgm:t>
    </dgm:pt>
    <dgm:pt modelId="{C26C4092-AC8B-4000-8024-BDC496226280}" type="sibTrans" cxnId="{BB0F87EF-17D7-4146-AE9D-00AE7AFD88CD}">
      <dgm:prSet/>
      <dgm:spPr/>
      <dgm:t>
        <a:bodyPr/>
        <a:lstStyle/>
        <a:p>
          <a:endParaRPr lang="en-GB"/>
        </a:p>
      </dgm:t>
    </dgm:pt>
    <dgm:pt modelId="{ECFF6A36-F358-472A-A085-B6F1EA6622D8}">
      <dgm:prSet phldrT="[Text]"/>
      <dgm:spPr/>
      <dgm:t>
        <a:bodyPr/>
        <a:lstStyle/>
        <a:p>
          <a:r>
            <a:rPr lang="en-US" dirty="0" smtClean="0"/>
            <a:t>Careers Designed around experiences</a:t>
          </a:r>
          <a:endParaRPr lang="en-GB" dirty="0"/>
        </a:p>
      </dgm:t>
    </dgm:pt>
    <dgm:pt modelId="{12BAA3B4-EE02-4903-B0F4-28C265203AC8}" type="parTrans" cxnId="{45A1FAF2-FB49-4CAA-AA72-C3EE41392FA7}">
      <dgm:prSet/>
      <dgm:spPr/>
      <dgm:t>
        <a:bodyPr/>
        <a:lstStyle/>
        <a:p>
          <a:endParaRPr lang="en-GB"/>
        </a:p>
      </dgm:t>
    </dgm:pt>
    <dgm:pt modelId="{E868653C-2284-40B4-A2AE-4F2684806980}" type="sibTrans" cxnId="{45A1FAF2-FB49-4CAA-AA72-C3EE41392FA7}">
      <dgm:prSet/>
      <dgm:spPr/>
      <dgm:t>
        <a:bodyPr/>
        <a:lstStyle/>
        <a:p>
          <a:endParaRPr lang="en-GB"/>
        </a:p>
      </dgm:t>
    </dgm:pt>
    <dgm:pt modelId="{21F2721A-15F9-4ACF-91C8-1E72F41D726E}">
      <dgm:prSet phldrT="[Text]"/>
      <dgm:spPr/>
      <dgm:t>
        <a:bodyPr/>
        <a:lstStyle/>
        <a:p>
          <a:r>
            <a:rPr lang="en-US" dirty="0" smtClean="0"/>
            <a:t>Growth and enhanced employability</a:t>
          </a:r>
          <a:endParaRPr lang="en-GB" dirty="0"/>
        </a:p>
      </dgm:t>
    </dgm:pt>
    <dgm:pt modelId="{DB657213-FEDF-4093-A4F9-6FC225A9EA43}" type="parTrans" cxnId="{87950250-E60F-4431-819B-97AA153A7619}">
      <dgm:prSet/>
      <dgm:spPr/>
      <dgm:t>
        <a:bodyPr/>
        <a:lstStyle/>
        <a:p>
          <a:endParaRPr lang="en-GB"/>
        </a:p>
      </dgm:t>
    </dgm:pt>
    <dgm:pt modelId="{3AB62319-DB4F-4203-B1B2-F1A7AB5298E1}" type="sibTrans" cxnId="{87950250-E60F-4431-819B-97AA153A7619}">
      <dgm:prSet/>
      <dgm:spPr/>
      <dgm:t>
        <a:bodyPr/>
        <a:lstStyle/>
        <a:p>
          <a:endParaRPr lang="en-GB"/>
        </a:p>
      </dgm:t>
    </dgm:pt>
    <dgm:pt modelId="{FC2D1504-7B0C-42CC-9A26-D62281619292}">
      <dgm:prSet phldrT="[Text]"/>
      <dgm:spPr/>
      <dgm:t>
        <a:bodyPr/>
        <a:lstStyle/>
        <a:p>
          <a:r>
            <a:rPr lang="en-US" dirty="0" smtClean="0"/>
            <a:t>Work-Life Balance</a:t>
          </a:r>
          <a:endParaRPr lang="en-GB" dirty="0"/>
        </a:p>
      </dgm:t>
    </dgm:pt>
    <dgm:pt modelId="{DE4C7468-2EDF-46CA-B991-0097DE164F12}" type="parTrans" cxnId="{6935AD17-CCC2-487A-BB00-64BEBF0BE70E}">
      <dgm:prSet/>
      <dgm:spPr/>
      <dgm:t>
        <a:bodyPr/>
        <a:lstStyle/>
        <a:p>
          <a:endParaRPr lang="en-GB"/>
        </a:p>
      </dgm:t>
    </dgm:pt>
    <dgm:pt modelId="{25DEDCE5-80DD-4342-A988-938CBE89995F}" type="sibTrans" cxnId="{6935AD17-CCC2-487A-BB00-64BEBF0BE70E}">
      <dgm:prSet/>
      <dgm:spPr/>
      <dgm:t>
        <a:bodyPr/>
        <a:lstStyle/>
        <a:p>
          <a:endParaRPr lang="en-GB"/>
        </a:p>
      </dgm:t>
    </dgm:pt>
    <dgm:pt modelId="{7C8EA753-F7E9-4BA9-8B25-294BB35B9FC3}">
      <dgm:prSet phldrT="[Text]"/>
      <dgm:spPr/>
      <dgm:t>
        <a:bodyPr/>
        <a:lstStyle/>
        <a:p>
          <a:r>
            <a:rPr lang="en-US" dirty="0" smtClean="0"/>
            <a:t>Motivation</a:t>
          </a:r>
          <a:endParaRPr lang="en-GB" dirty="0"/>
        </a:p>
      </dgm:t>
    </dgm:pt>
    <dgm:pt modelId="{980CE81B-DA79-4C58-B0C3-B0B9AF4F7A08}" type="parTrans" cxnId="{856C192B-E57D-4F93-8530-833F8E2394FC}">
      <dgm:prSet/>
      <dgm:spPr/>
      <dgm:t>
        <a:bodyPr/>
        <a:lstStyle/>
        <a:p>
          <a:endParaRPr lang="en-GB"/>
        </a:p>
      </dgm:t>
    </dgm:pt>
    <dgm:pt modelId="{94271C13-9FE8-4A1D-854C-4B31268C6E18}" type="sibTrans" cxnId="{856C192B-E57D-4F93-8530-833F8E2394FC}">
      <dgm:prSet/>
      <dgm:spPr/>
      <dgm:t>
        <a:bodyPr/>
        <a:lstStyle/>
        <a:p>
          <a:endParaRPr lang="en-GB"/>
        </a:p>
      </dgm:t>
    </dgm:pt>
    <dgm:pt modelId="{947F50A8-27C3-4DBD-BE36-CC0FB72C5236}" type="pres">
      <dgm:prSet presAssocID="{1247C1CD-FCBE-4957-89D8-9A34DECB126E}" presName="cycleMatrixDiagram" presStyleCnt="0">
        <dgm:presLayoutVars>
          <dgm:chMax val="1"/>
          <dgm:dir/>
          <dgm:animLvl val="lvl"/>
          <dgm:resizeHandles val="exact"/>
        </dgm:presLayoutVars>
      </dgm:prSet>
      <dgm:spPr/>
      <dgm:t>
        <a:bodyPr/>
        <a:lstStyle/>
        <a:p>
          <a:endParaRPr lang="en-GB"/>
        </a:p>
      </dgm:t>
    </dgm:pt>
    <dgm:pt modelId="{155DB21C-2ED3-43FE-BD5C-60DCF05EF107}" type="pres">
      <dgm:prSet presAssocID="{1247C1CD-FCBE-4957-89D8-9A34DECB126E}" presName="children" presStyleCnt="0"/>
      <dgm:spPr/>
    </dgm:pt>
    <dgm:pt modelId="{3C06D9F9-AE71-4AD6-940E-2CFB933064EC}" type="pres">
      <dgm:prSet presAssocID="{1247C1CD-FCBE-4957-89D8-9A34DECB126E}" presName="child1group" presStyleCnt="0"/>
      <dgm:spPr/>
    </dgm:pt>
    <dgm:pt modelId="{727601ED-1277-49D0-913C-463881A8BDF8}" type="pres">
      <dgm:prSet presAssocID="{1247C1CD-FCBE-4957-89D8-9A34DECB126E}" presName="child1" presStyleLbl="bgAcc1" presStyleIdx="0" presStyleCnt="4"/>
      <dgm:spPr/>
      <dgm:t>
        <a:bodyPr/>
        <a:lstStyle/>
        <a:p>
          <a:endParaRPr lang="en-GB"/>
        </a:p>
      </dgm:t>
    </dgm:pt>
    <dgm:pt modelId="{E951BE73-A0FB-4DD5-A4EB-4DB9F882D805}" type="pres">
      <dgm:prSet presAssocID="{1247C1CD-FCBE-4957-89D8-9A34DECB126E}" presName="child1Text" presStyleLbl="bgAcc1" presStyleIdx="0" presStyleCnt="4">
        <dgm:presLayoutVars>
          <dgm:bulletEnabled val="1"/>
        </dgm:presLayoutVars>
      </dgm:prSet>
      <dgm:spPr/>
      <dgm:t>
        <a:bodyPr/>
        <a:lstStyle/>
        <a:p>
          <a:endParaRPr lang="en-GB"/>
        </a:p>
      </dgm:t>
    </dgm:pt>
    <dgm:pt modelId="{DF8D20B1-2CFF-48A0-8AD3-372631569BB9}" type="pres">
      <dgm:prSet presAssocID="{1247C1CD-FCBE-4957-89D8-9A34DECB126E}" presName="child2group" presStyleCnt="0"/>
      <dgm:spPr/>
    </dgm:pt>
    <dgm:pt modelId="{F1530811-8A2A-4CD2-8C65-8C277DABCC45}" type="pres">
      <dgm:prSet presAssocID="{1247C1CD-FCBE-4957-89D8-9A34DECB126E}" presName="child2" presStyleLbl="bgAcc1" presStyleIdx="1" presStyleCnt="4"/>
      <dgm:spPr/>
      <dgm:t>
        <a:bodyPr/>
        <a:lstStyle/>
        <a:p>
          <a:endParaRPr lang="en-GB"/>
        </a:p>
      </dgm:t>
    </dgm:pt>
    <dgm:pt modelId="{BE5E570B-8573-4ADF-B640-69A9C74D0ADF}" type="pres">
      <dgm:prSet presAssocID="{1247C1CD-FCBE-4957-89D8-9A34DECB126E}" presName="child2Text" presStyleLbl="bgAcc1" presStyleIdx="1" presStyleCnt="4">
        <dgm:presLayoutVars>
          <dgm:bulletEnabled val="1"/>
        </dgm:presLayoutVars>
      </dgm:prSet>
      <dgm:spPr/>
      <dgm:t>
        <a:bodyPr/>
        <a:lstStyle/>
        <a:p>
          <a:endParaRPr lang="en-GB"/>
        </a:p>
      </dgm:t>
    </dgm:pt>
    <dgm:pt modelId="{F96C827B-1E31-45D0-B21B-5D098CF91497}" type="pres">
      <dgm:prSet presAssocID="{1247C1CD-FCBE-4957-89D8-9A34DECB126E}" presName="child3group" presStyleCnt="0"/>
      <dgm:spPr/>
    </dgm:pt>
    <dgm:pt modelId="{97981119-1DA4-4851-9BB0-31FC229529D7}" type="pres">
      <dgm:prSet presAssocID="{1247C1CD-FCBE-4957-89D8-9A34DECB126E}" presName="child3" presStyleLbl="bgAcc1" presStyleIdx="2" presStyleCnt="4"/>
      <dgm:spPr/>
      <dgm:t>
        <a:bodyPr/>
        <a:lstStyle/>
        <a:p>
          <a:endParaRPr lang="en-GB"/>
        </a:p>
      </dgm:t>
    </dgm:pt>
    <dgm:pt modelId="{0E463388-D3DE-421F-957E-6FB3E9E67BCF}" type="pres">
      <dgm:prSet presAssocID="{1247C1CD-FCBE-4957-89D8-9A34DECB126E}" presName="child3Text" presStyleLbl="bgAcc1" presStyleIdx="2" presStyleCnt="4">
        <dgm:presLayoutVars>
          <dgm:bulletEnabled val="1"/>
        </dgm:presLayoutVars>
      </dgm:prSet>
      <dgm:spPr/>
      <dgm:t>
        <a:bodyPr/>
        <a:lstStyle/>
        <a:p>
          <a:endParaRPr lang="en-GB"/>
        </a:p>
      </dgm:t>
    </dgm:pt>
    <dgm:pt modelId="{BF5C2114-7DC7-45DE-A50F-58266C1CBAB3}" type="pres">
      <dgm:prSet presAssocID="{1247C1CD-FCBE-4957-89D8-9A34DECB126E}" presName="child4group" presStyleCnt="0"/>
      <dgm:spPr/>
    </dgm:pt>
    <dgm:pt modelId="{FABC2884-B2C8-40F7-ACF8-4C0E28AC83E0}" type="pres">
      <dgm:prSet presAssocID="{1247C1CD-FCBE-4957-89D8-9A34DECB126E}" presName="child4" presStyleLbl="bgAcc1" presStyleIdx="3" presStyleCnt="4"/>
      <dgm:spPr/>
      <dgm:t>
        <a:bodyPr/>
        <a:lstStyle/>
        <a:p>
          <a:endParaRPr lang="en-GB"/>
        </a:p>
      </dgm:t>
    </dgm:pt>
    <dgm:pt modelId="{413EEBDE-39C1-422F-A31D-AC4F3A0BF2BE}" type="pres">
      <dgm:prSet presAssocID="{1247C1CD-FCBE-4957-89D8-9A34DECB126E}" presName="child4Text" presStyleLbl="bgAcc1" presStyleIdx="3" presStyleCnt="4">
        <dgm:presLayoutVars>
          <dgm:bulletEnabled val="1"/>
        </dgm:presLayoutVars>
      </dgm:prSet>
      <dgm:spPr/>
      <dgm:t>
        <a:bodyPr/>
        <a:lstStyle/>
        <a:p>
          <a:endParaRPr lang="en-GB"/>
        </a:p>
      </dgm:t>
    </dgm:pt>
    <dgm:pt modelId="{D3D1AE42-23D4-48B9-B58A-D91BEB07A5B0}" type="pres">
      <dgm:prSet presAssocID="{1247C1CD-FCBE-4957-89D8-9A34DECB126E}" presName="childPlaceholder" presStyleCnt="0"/>
      <dgm:spPr/>
    </dgm:pt>
    <dgm:pt modelId="{62F71AB1-BA3B-4B49-A2C0-5126790EF638}" type="pres">
      <dgm:prSet presAssocID="{1247C1CD-FCBE-4957-89D8-9A34DECB126E}" presName="circle" presStyleCnt="0"/>
      <dgm:spPr/>
    </dgm:pt>
    <dgm:pt modelId="{EF812403-5ADF-4451-BE5C-3D37314603B3}" type="pres">
      <dgm:prSet presAssocID="{1247C1CD-FCBE-4957-89D8-9A34DECB126E}" presName="quadrant1" presStyleLbl="node1" presStyleIdx="0" presStyleCnt="4">
        <dgm:presLayoutVars>
          <dgm:chMax val="1"/>
          <dgm:bulletEnabled val="1"/>
        </dgm:presLayoutVars>
      </dgm:prSet>
      <dgm:spPr/>
      <dgm:t>
        <a:bodyPr/>
        <a:lstStyle/>
        <a:p>
          <a:endParaRPr lang="en-GB"/>
        </a:p>
      </dgm:t>
    </dgm:pt>
    <dgm:pt modelId="{5FD32141-65AA-404D-9F42-7CF2A0C6E8C4}" type="pres">
      <dgm:prSet presAssocID="{1247C1CD-FCBE-4957-89D8-9A34DECB126E}" presName="quadrant2" presStyleLbl="node1" presStyleIdx="1" presStyleCnt="4">
        <dgm:presLayoutVars>
          <dgm:chMax val="1"/>
          <dgm:bulletEnabled val="1"/>
        </dgm:presLayoutVars>
      </dgm:prSet>
      <dgm:spPr/>
      <dgm:t>
        <a:bodyPr/>
        <a:lstStyle/>
        <a:p>
          <a:endParaRPr lang="en-GB"/>
        </a:p>
      </dgm:t>
    </dgm:pt>
    <dgm:pt modelId="{AF0E0BD3-FA36-4A8E-91FE-8290DF416E25}" type="pres">
      <dgm:prSet presAssocID="{1247C1CD-FCBE-4957-89D8-9A34DECB126E}" presName="quadrant3" presStyleLbl="node1" presStyleIdx="2" presStyleCnt="4">
        <dgm:presLayoutVars>
          <dgm:chMax val="1"/>
          <dgm:bulletEnabled val="1"/>
        </dgm:presLayoutVars>
      </dgm:prSet>
      <dgm:spPr/>
      <dgm:t>
        <a:bodyPr/>
        <a:lstStyle/>
        <a:p>
          <a:endParaRPr lang="en-GB"/>
        </a:p>
      </dgm:t>
    </dgm:pt>
    <dgm:pt modelId="{8430275D-AF6C-4FD4-AE08-E8018FA5182D}" type="pres">
      <dgm:prSet presAssocID="{1247C1CD-FCBE-4957-89D8-9A34DECB126E}" presName="quadrant4" presStyleLbl="node1" presStyleIdx="3" presStyleCnt="4">
        <dgm:presLayoutVars>
          <dgm:chMax val="1"/>
          <dgm:bulletEnabled val="1"/>
        </dgm:presLayoutVars>
      </dgm:prSet>
      <dgm:spPr/>
      <dgm:t>
        <a:bodyPr/>
        <a:lstStyle/>
        <a:p>
          <a:endParaRPr lang="en-GB"/>
        </a:p>
      </dgm:t>
    </dgm:pt>
    <dgm:pt modelId="{8E8BA165-5ADD-4E9E-85BE-1AC2C604DC7B}" type="pres">
      <dgm:prSet presAssocID="{1247C1CD-FCBE-4957-89D8-9A34DECB126E}" presName="quadrantPlaceholder" presStyleCnt="0"/>
      <dgm:spPr/>
    </dgm:pt>
    <dgm:pt modelId="{19525990-258C-490F-AB04-71DD82262E4C}" type="pres">
      <dgm:prSet presAssocID="{1247C1CD-FCBE-4957-89D8-9A34DECB126E}" presName="center1" presStyleLbl="fgShp" presStyleIdx="0" presStyleCnt="2"/>
      <dgm:spPr/>
    </dgm:pt>
    <dgm:pt modelId="{0370A2C2-03CE-4668-8C33-4A06DD375DB3}" type="pres">
      <dgm:prSet presAssocID="{1247C1CD-FCBE-4957-89D8-9A34DECB126E}" presName="center2" presStyleLbl="fgShp" presStyleIdx="1" presStyleCnt="2"/>
      <dgm:spPr/>
    </dgm:pt>
  </dgm:ptLst>
  <dgm:cxnLst>
    <dgm:cxn modelId="{BE0167EF-60C5-45A5-AD0E-132DD2929449}" type="presOf" srcId="{8151E891-BF24-43E5-BC04-2E428CF19982}" destId="{EF812403-5ADF-4451-BE5C-3D37314603B3}" srcOrd="0" destOrd="0" presId="urn:microsoft.com/office/officeart/2005/8/layout/cycle4"/>
    <dgm:cxn modelId="{F4B4E186-938B-4C11-909F-8BCD5106389A}" type="presOf" srcId="{C94AC548-45BF-4A60-A750-E401FB6A60CB}" destId="{727601ED-1277-49D0-913C-463881A8BDF8}" srcOrd="0" destOrd="0" presId="urn:microsoft.com/office/officeart/2005/8/layout/cycle4"/>
    <dgm:cxn modelId="{6935AD17-CCC2-487A-BB00-64BEBF0BE70E}" srcId="{1247C1CD-FCBE-4957-89D8-9A34DECB126E}" destId="{FC2D1504-7B0C-42CC-9A26-D62281619292}" srcOrd="3" destOrd="0" parTransId="{DE4C7468-2EDF-46CA-B991-0097DE164F12}" sibTransId="{25DEDCE5-80DD-4342-A988-938CBE89995F}"/>
    <dgm:cxn modelId="{35B02662-B389-48F1-BF3A-30D25C2BA728}" type="presOf" srcId="{FC2D1504-7B0C-42CC-9A26-D62281619292}" destId="{8430275D-AF6C-4FD4-AE08-E8018FA5182D}" srcOrd="0" destOrd="0" presId="urn:microsoft.com/office/officeart/2005/8/layout/cycle4"/>
    <dgm:cxn modelId="{C0C3AF0A-BEAF-48DF-B952-F10FDBCE4A46}" type="presOf" srcId="{18B03A2F-E3A3-448E-9CD8-E88CDCF913CF}" destId="{5FD32141-65AA-404D-9F42-7CF2A0C6E8C4}" srcOrd="0" destOrd="0" presId="urn:microsoft.com/office/officeart/2005/8/layout/cycle4"/>
    <dgm:cxn modelId="{03A28A1E-4CD2-4299-9BC9-CA26A35099DB}" srcId="{1247C1CD-FCBE-4957-89D8-9A34DECB126E}" destId="{8151E891-BF24-43E5-BC04-2E428CF19982}" srcOrd="0" destOrd="0" parTransId="{F868EF01-05C6-4E1B-9718-E7777BC7E397}" sibTransId="{280F0D45-3A2D-4F22-BCD8-0E7F8F39FC4D}"/>
    <dgm:cxn modelId="{197116C8-A5A7-4D82-9E28-AF9DFA888FBF}" type="presOf" srcId="{1247C1CD-FCBE-4957-89D8-9A34DECB126E}" destId="{947F50A8-27C3-4DBD-BE36-CC0FB72C5236}" srcOrd="0" destOrd="0" presId="urn:microsoft.com/office/officeart/2005/8/layout/cycle4"/>
    <dgm:cxn modelId="{9F2D804C-95C3-4896-94BF-E191ECA835A4}" type="presOf" srcId="{385BAC91-BE22-489D-8C62-D4B8E62BEF88}" destId="{BE5E570B-8573-4ADF-B640-69A9C74D0ADF}" srcOrd="1" destOrd="0" presId="urn:microsoft.com/office/officeart/2005/8/layout/cycle4"/>
    <dgm:cxn modelId="{13A23351-88D1-4F8C-AFAC-1FF86C823ABF}" srcId="{8151E891-BF24-43E5-BC04-2E428CF19982}" destId="{C94AC548-45BF-4A60-A750-E401FB6A60CB}" srcOrd="0" destOrd="0" parTransId="{B1855BFF-A768-4B1E-8A8F-6E9B5C847908}" sibTransId="{E4C86864-7F62-4734-ACF1-EB43FAF7FA3C}"/>
    <dgm:cxn modelId="{5FCB062A-EA30-4828-ACAB-89489B74704A}" type="presOf" srcId="{C94AC548-45BF-4A60-A750-E401FB6A60CB}" destId="{E951BE73-A0FB-4DD5-A4EB-4DB9F882D805}" srcOrd="1" destOrd="0" presId="urn:microsoft.com/office/officeart/2005/8/layout/cycle4"/>
    <dgm:cxn modelId="{863E3AE6-0ACC-4650-9398-47DC2F46D3FC}" type="presOf" srcId="{21F2721A-15F9-4ACF-91C8-1E72F41D726E}" destId="{0E463388-D3DE-421F-957E-6FB3E9E67BCF}" srcOrd="1" destOrd="0" presId="urn:microsoft.com/office/officeart/2005/8/layout/cycle4"/>
    <dgm:cxn modelId="{595C2FAD-ACD5-4214-9197-973B5817764B}" srcId="{1247C1CD-FCBE-4957-89D8-9A34DECB126E}" destId="{18B03A2F-E3A3-448E-9CD8-E88CDCF913CF}" srcOrd="1" destOrd="0" parTransId="{4B091DD9-04DA-455D-8F8E-431C8458D43C}" sibTransId="{F1738CC9-8E96-4ECE-B511-132C1C06B6D0}"/>
    <dgm:cxn modelId="{BB0F87EF-17D7-4146-AE9D-00AE7AFD88CD}" srcId="{18B03A2F-E3A3-448E-9CD8-E88CDCF913CF}" destId="{385BAC91-BE22-489D-8C62-D4B8E62BEF88}" srcOrd="0" destOrd="0" parTransId="{5C8187B1-2B73-4264-8E10-CA89D29064A3}" sibTransId="{C26C4092-AC8B-4000-8024-BDC496226280}"/>
    <dgm:cxn modelId="{9B4C6E4D-2CD3-4E0F-B737-E94B489E0822}" type="presOf" srcId="{21F2721A-15F9-4ACF-91C8-1E72F41D726E}" destId="{97981119-1DA4-4851-9BB0-31FC229529D7}" srcOrd="0" destOrd="0" presId="urn:microsoft.com/office/officeart/2005/8/layout/cycle4"/>
    <dgm:cxn modelId="{ACFD483D-19D3-4276-8EDD-14F9AC3662AA}" type="presOf" srcId="{ECFF6A36-F358-472A-A085-B6F1EA6622D8}" destId="{AF0E0BD3-FA36-4A8E-91FE-8290DF416E25}" srcOrd="0" destOrd="0" presId="urn:microsoft.com/office/officeart/2005/8/layout/cycle4"/>
    <dgm:cxn modelId="{DE234479-54A0-400E-B22B-B7FEB3B3A516}" type="presOf" srcId="{7C8EA753-F7E9-4BA9-8B25-294BB35B9FC3}" destId="{FABC2884-B2C8-40F7-ACF8-4C0E28AC83E0}" srcOrd="0" destOrd="0" presId="urn:microsoft.com/office/officeart/2005/8/layout/cycle4"/>
    <dgm:cxn modelId="{87950250-E60F-4431-819B-97AA153A7619}" srcId="{ECFF6A36-F358-472A-A085-B6F1EA6622D8}" destId="{21F2721A-15F9-4ACF-91C8-1E72F41D726E}" srcOrd="0" destOrd="0" parTransId="{DB657213-FEDF-4093-A4F9-6FC225A9EA43}" sibTransId="{3AB62319-DB4F-4203-B1B2-F1A7AB5298E1}"/>
    <dgm:cxn modelId="{856C192B-E57D-4F93-8530-833F8E2394FC}" srcId="{FC2D1504-7B0C-42CC-9A26-D62281619292}" destId="{7C8EA753-F7E9-4BA9-8B25-294BB35B9FC3}" srcOrd="0" destOrd="0" parTransId="{980CE81B-DA79-4C58-B0C3-B0B9AF4F7A08}" sibTransId="{94271C13-9FE8-4A1D-854C-4B31268C6E18}"/>
    <dgm:cxn modelId="{CE5A5E8B-9B50-4C5D-9C09-E7E550936D34}" type="presOf" srcId="{385BAC91-BE22-489D-8C62-D4B8E62BEF88}" destId="{F1530811-8A2A-4CD2-8C65-8C277DABCC45}" srcOrd="0" destOrd="0" presId="urn:microsoft.com/office/officeart/2005/8/layout/cycle4"/>
    <dgm:cxn modelId="{3177CCF0-548F-416D-A6BF-30C010704781}" type="presOf" srcId="{7C8EA753-F7E9-4BA9-8B25-294BB35B9FC3}" destId="{413EEBDE-39C1-422F-A31D-AC4F3A0BF2BE}" srcOrd="1" destOrd="0" presId="urn:microsoft.com/office/officeart/2005/8/layout/cycle4"/>
    <dgm:cxn modelId="{45A1FAF2-FB49-4CAA-AA72-C3EE41392FA7}" srcId="{1247C1CD-FCBE-4957-89D8-9A34DECB126E}" destId="{ECFF6A36-F358-472A-A085-B6F1EA6622D8}" srcOrd="2" destOrd="0" parTransId="{12BAA3B4-EE02-4903-B0F4-28C265203AC8}" sibTransId="{E868653C-2284-40B4-A2AE-4F2684806980}"/>
    <dgm:cxn modelId="{8926990D-8FB4-4DDF-AD7C-B70C91E61F6E}" type="presParOf" srcId="{947F50A8-27C3-4DBD-BE36-CC0FB72C5236}" destId="{155DB21C-2ED3-43FE-BD5C-60DCF05EF107}" srcOrd="0" destOrd="0" presId="urn:microsoft.com/office/officeart/2005/8/layout/cycle4"/>
    <dgm:cxn modelId="{5EB9D752-1B41-47E7-83E2-0756EF67B8FB}" type="presParOf" srcId="{155DB21C-2ED3-43FE-BD5C-60DCF05EF107}" destId="{3C06D9F9-AE71-4AD6-940E-2CFB933064EC}" srcOrd="0" destOrd="0" presId="urn:microsoft.com/office/officeart/2005/8/layout/cycle4"/>
    <dgm:cxn modelId="{1C97977F-099D-4F9E-B9D6-7119677D137C}" type="presParOf" srcId="{3C06D9F9-AE71-4AD6-940E-2CFB933064EC}" destId="{727601ED-1277-49D0-913C-463881A8BDF8}" srcOrd="0" destOrd="0" presId="urn:microsoft.com/office/officeart/2005/8/layout/cycle4"/>
    <dgm:cxn modelId="{36FA0C69-76D5-4A73-8843-2F65D4B5F787}" type="presParOf" srcId="{3C06D9F9-AE71-4AD6-940E-2CFB933064EC}" destId="{E951BE73-A0FB-4DD5-A4EB-4DB9F882D805}" srcOrd="1" destOrd="0" presId="urn:microsoft.com/office/officeart/2005/8/layout/cycle4"/>
    <dgm:cxn modelId="{A2DF829C-666A-48C6-85EA-3C80F37D0A5A}" type="presParOf" srcId="{155DB21C-2ED3-43FE-BD5C-60DCF05EF107}" destId="{DF8D20B1-2CFF-48A0-8AD3-372631569BB9}" srcOrd="1" destOrd="0" presId="urn:microsoft.com/office/officeart/2005/8/layout/cycle4"/>
    <dgm:cxn modelId="{EFC7C5DC-C248-4807-A003-53E809537B35}" type="presParOf" srcId="{DF8D20B1-2CFF-48A0-8AD3-372631569BB9}" destId="{F1530811-8A2A-4CD2-8C65-8C277DABCC45}" srcOrd="0" destOrd="0" presId="urn:microsoft.com/office/officeart/2005/8/layout/cycle4"/>
    <dgm:cxn modelId="{A1013F73-18C3-489C-9952-38746AB52A52}" type="presParOf" srcId="{DF8D20B1-2CFF-48A0-8AD3-372631569BB9}" destId="{BE5E570B-8573-4ADF-B640-69A9C74D0ADF}" srcOrd="1" destOrd="0" presId="urn:microsoft.com/office/officeart/2005/8/layout/cycle4"/>
    <dgm:cxn modelId="{A095F833-4C9C-47F7-99F1-B1AAC97585AC}" type="presParOf" srcId="{155DB21C-2ED3-43FE-BD5C-60DCF05EF107}" destId="{F96C827B-1E31-45D0-B21B-5D098CF91497}" srcOrd="2" destOrd="0" presId="urn:microsoft.com/office/officeart/2005/8/layout/cycle4"/>
    <dgm:cxn modelId="{4DDE7317-5464-4E65-B7F6-00DF73EBE20E}" type="presParOf" srcId="{F96C827B-1E31-45D0-B21B-5D098CF91497}" destId="{97981119-1DA4-4851-9BB0-31FC229529D7}" srcOrd="0" destOrd="0" presId="urn:microsoft.com/office/officeart/2005/8/layout/cycle4"/>
    <dgm:cxn modelId="{5EEF313C-9012-4025-8968-B15299B181F4}" type="presParOf" srcId="{F96C827B-1E31-45D0-B21B-5D098CF91497}" destId="{0E463388-D3DE-421F-957E-6FB3E9E67BCF}" srcOrd="1" destOrd="0" presId="urn:microsoft.com/office/officeart/2005/8/layout/cycle4"/>
    <dgm:cxn modelId="{A15909E7-9883-4470-9197-E8FFF1F0EA53}" type="presParOf" srcId="{155DB21C-2ED3-43FE-BD5C-60DCF05EF107}" destId="{BF5C2114-7DC7-45DE-A50F-58266C1CBAB3}" srcOrd="3" destOrd="0" presId="urn:microsoft.com/office/officeart/2005/8/layout/cycle4"/>
    <dgm:cxn modelId="{F678A4C9-C49B-4A6F-9370-FC6EE3D02CA3}" type="presParOf" srcId="{BF5C2114-7DC7-45DE-A50F-58266C1CBAB3}" destId="{FABC2884-B2C8-40F7-ACF8-4C0E28AC83E0}" srcOrd="0" destOrd="0" presId="urn:microsoft.com/office/officeart/2005/8/layout/cycle4"/>
    <dgm:cxn modelId="{0F6C481F-FF6E-486A-92E5-4AF372897B3D}" type="presParOf" srcId="{BF5C2114-7DC7-45DE-A50F-58266C1CBAB3}" destId="{413EEBDE-39C1-422F-A31D-AC4F3A0BF2BE}" srcOrd="1" destOrd="0" presId="urn:microsoft.com/office/officeart/2005/8/layout/cycle4"/>
    <dgm:cxn modelId="{615E7897-9DCE-438A-85BE-AACDDFBDD90B}" type="presParOf" srcId="{155DB21C-2ED3-43FE-BD5C-60DCF05EF107}" destId="{D3D1AE42-23D4-48B9-B58A-D91BEB07A5B0}" srcOrd="4" destOrd="0" presId="urn:microsoft.com/office/officeart/2005/8/layout/cycle4"/>
    <dgm:cxn modelId="{951B4B50-E7EF-4235-8730-DDE82AE3175D}" type="presParOf" srcId="{947F50A8-27C3-4DBD-BE36-CC0FB72C5236}" destId="{62F71AB1-BA3B-4B49-A2C0-5126790EF638}" srcOrd="1" destOrd="0" presId="urn:microsoft.com/office/officeart/2005/8/layout/cycle4"/>
    <dgm:cxn modelId="{1390A643-83E3-4634-9858-3558972315C9}" type="presParOf" srcId="{62F71AB1-BA3B-4B49-A2C0-5126790EF638}" destId="{EF812403-5ADF-4451-BE5C-3D37314603B3}" srcOrd="0" destOrd="0" presId="urn:microsoft.com/office/officeart/2005/8/layout/cycle4"/>
    <dgm:cxn modelId="{851A8D9E-773D-4F07-870A-9F2F23E1F981}" type="presParOf" srcId="{62F71AB1-BA3B-4B49-A2C0-5126790EF638}" destId="{5FD32141-65AA-404D-9F42-7CF2A0C6E8C4}" srcOrd="1" destOrd="0" presId="urn:microsoft.com/office/officeart/2005/8/layout/cycle4"/>
    <dgm:cxn modelId="{D4147D63-8593-46DD-A568-F05BF643430D}" type="presParOf" srcId="{62F71AB1-BA3B-4B49-A2C0-5126790EF638}" destId="{AF0E0BD3-FA36-4A8E-91FE-8290DF416E25}" srcOrd="2" destOrd="0" presId="urn:microsoft.com/office/officeart/2005/8/layout/cycle4"/>
    <dgm:cxn modelId="{1F8AE00B-B864-45DF-91E6-0C0DFFF42C8B}" type="presParOf" srcId="{62F71AB1-BA3B-4B49-A2C0-5126790EF638}" destId="{8430275D-AF6C-4FD4-AE08-E8018FA5182D}" srcOrd="3" destOrd="0" presId="urn:microsoft.com/office/officeart/2005/8/layout/cycle4"/>
    <dgm:cxn modelId="{A9C19167-CAD1-41AD-BAFB-915966C8C9ED}" type="presParOf" srcId="{62F71AB1-BA3B-4B49-A2C0-5126790EF638}" destId="{8E8BA165-5ADD-4E9E-85BE-1AC2C604DC7B}" srcOrd="4" destOrd="0" presId="urn:microsoft.com/office/officeart/2005/8/layout/cycle4"/>
    <dgm:cxn modelId="{018E9599-9588-42A0-BF0C-23A367E7D42D}" type="presParOf" srcId="{947F50A8-27C3-4DBD-BE36-CC0FB72C5236}" destId="{19525990-258C-490F-AB04-71DD82262E4C}" srcOrd="2" destOrd="0" presId="urn:microsoft.com/office/officeart/2005/8/layout/cycle4"/>
    <dgm:cxn modelId="{2FCE863E-EBE9-451B-8C07-302396016EFA}" type="presParOf" srcId="{947F50A8-27C3-4DBD-BE36-CC0FB72C5236}" destId="{0370A2C2-03CE-4668-8C33-4A06DD375DB3}" srcOrd="3" destOrd="0" presId="urn:microsoft.com/office/officeart/2005/8/layout/cycle4"/>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AB147-8C72-4A1A-8A56-A5538DCE72E7}" type="doc">
      <dgm:prSet loTypeId="urn:microsoft.com/office/officeart/2005/8/layout/hList7" loCatId="list" qsTypeId="urn:microsoft.com/office/officeart/2005/8/quickstyle/simple1" qsCatId="simple" csTypeId="urn:microsoft.com/office/officeart/2005/8/colors/accent1_2" csCatId="accent1" phldr="1"/>
      <dgm:spPr/>
    </dgm:pt>
    <dgm:pt modelId="{C72E45FC-E1AD-48CF-9248-7216D4FD109A}">
      <dgm:prSet phldrT="[Text]" custT="1"/>
      <dgm:spPr>
        <a:solidFill>
          <a:srgbClr val="10578C"/>
        </a:solidFill>
      </dgm:spPr>
      <dgm:t>
        <a:bodyPr/>
        <a:lstStyle/>
        <a:p>
          <a:endParaRPr lang="en-US" sz="2400" dirty="0"/>
        </a:p>
        <a:p>
          <a:r>
            <a:rPr lang="en-US" sz="2400" dirty="0"/>
            <a:t>Creating a Culture of Growth-Based Career Management</a:t>
          </a:r>
        </a:p>
      </dgm:t>
    </dgm:pt>
    <dgm:pt modelId="{3FE327AF-7472-438D-9DC5-64790F68EE99}" type="parTrans" cxnId="{D62192D0-B2C7-4835-89B0-50D4039E4844}">
      <dgm:prSet/>
      <dgm:spPr/>
      <dgm:t>
        <a:bodyPr/>
        <a:lstStyle/>
        <a:p>
          <a:endParaRPr lang="en-US"/>
        </a:p>
      </dgm:t>
    </dgm:pt>
    <dgm:pt modelId="{7F9C79F7-30E1-4325-8B1D-AFDF6535255F}" type="sibTrans" cxnId="{D62192D0-B2C7-4835-89B0-50D4039E4844}">
      <dgm:prSet/>
      <dgm:spPr/>
      <dgm:t>
        <a:bodyPr/>
        <a:lstStyle/>
        <a:p>
          <a:endParaRPr lang="en-US"/>
        </a:p>
      </dgm:t>
    </dgm:pt>
    <dgm:pt modelId="{BC646F29-31CD-4543-B884-658BD43903F5}">
      <dgm:prSet phldrT="[Text]" custT="1"/>
      <dgm:spPr>
        <a:solidFill>
          <a:srgbClr val="10578C"/>
        </a:solidFill>
      </dgm:spPr>
      <dgm:t>
        <a:bodyPr/>
        <a:lstStyle/>
        <a:p>
          <a:endParaRPr lang="en-US" sz="2000" dirty="0"/>
        </a:p>
        <a:p>
          <a:r>
            <a:rPr lang="en-US" sz="2400" dirty="0"/>
            <a:t>Support to Gender Parity Strategy</a:t>
          </a:r>
        </a:p>
      </dgm:t>
    </dgm:pt>
    <dgm:pt modelId="{BEF58D1B-0A12-4005-92CB-D41206B8BC36}" type="parTrans" cxnId="{F7891B6A-8380-4179-8A2B-386EADF1F923}">
      <dgm:prSet/>
      <dgm:spPr/>
      <dgm:t>
        <a:bodyPr/>
        <a:lstStyle/>
        <a:p>
          <a:endParaRPr lang="en-US"/>
        </a:p>
      </dgm:t>
    </dgm:pt>
    <dgm:pt modelId="{EC916F32-9287-43E7-BCF7-BA7424914B1B}" type="sibTrans" cxnId="{F7891B6A-8380-4179-8A2B-386EADF1F923}">
      <dgm:prSet/>
      <dgm:spPr/>
      <dgm:t>
        <a:bodyPr/>
        <a:lstStyle/>
        <a:p>
          <a:endParaRPr lang="en-US"/>
        </a:p>
      </dgm:t>
    </dgm:pt>
    <dgm:pt modelId="{C25C2270-0BDE-4B62-AF13-B2877DC52E0C}">
      <dgm:prSet phldrT="[Text]" custT="1"/>
      <dgm:spPr>
        <a:solidFill>
          <a:srgbClr val="10578C"/>
        </a:solidFill>
      </dgm:spPr>
      <dgm:t>
        <a:bodyPr/>
        <a:lstStyle/>
        <a:p>
          <a:endParaRPr lang="en-US" sz="2400" dirty="0"/>
        </a:p>
        <a:p>
          <a:r>
            <a:rPr lang="en-US" sz="2400" dirty="0"/>
            <a:t>Support to </a:t>
          </a:r>
          <a:r>
            <a:rPr lang="en-US" sz="2400" dirty="0" smtClean="0"/>
            <a:t>National and local </a:t>
          </a:r>
          <a:r>
            <a:rPr lang="en-US" sz="2400" dirty="0"/>
            <a:t>Staff</a:t>
          </a:r>
        </a:p>
      </dgm:t>
    </dgm:pt>
    <dgm:pt modelId="{0CBCCF27-D26C-449A-889E-0211D44D9806}" type="parTrans" cxnId="{16D5BF5D-7604-4B81-81E0-B50C4D8F86A9}">
      <dgm:prSet/>
      <dgm:spPr/>
      <dgm:t>
        <a:bodyPr/>
        <a:lstStyle/>
        <a:p>
          <a:endParaRPr lang="en-US"/>
        </a:p>
      </dgm:t>
    </dgm:pt>
    <dgm:pt modelId="{68B70BA1-F3E9-4589-8FC5-686B75014972}" type="sibTrans" cxnId="{16D5BF5D-7604-4B81-81E0-B50C4D8F86A9}">
      <dgm:prSet/>
      <dgm:spPr/>
      <dgm:t>
        <a:bodyPr/>
        <a:lstStyle/>
        <a:p>
          <a:endParaRPr lang="en-US"/>
        </a:p>
      </dgm:t>
    </dgm:pt>
    <dgm:pt modelId="{DC7F7865-4BA1-4D49-9887-7F472D7734E2}">
      <dgm:prSet custT="1"/>
      <dgm:spPr>
        <a:solidFill>
          <a:srgbClr val="10578C"/>
        </a:solidFill>
      </dgm:spPr>
      <dgm:t>
        <a:bodyPr/>
        <a:lstStyle/>
        <a:p>
          <a:endParaRPr lang="en-US" sz="2400" dirty="0"/>
        </a:p>
        <a:p>
          <a:r>
            <a:rPr lang="en-US" sz="2400" dirty="0"/>
            <a:t>Support to </a:t>
          </a:r>
          <a:r>
            <a:rPr lang="en-US" sz="2400" dirty="0" smtClean="0"/>
            <a:t>Departments</a:t>
          </a:r>
          <a:endParaRPr lang="en-US" sz="2400" dirty="0"/>
        </a:p>
      </dgm:t>
    </dgm:pt>
    <dgm:pt modelId="{EDD9EA1E-A416-42A6-ABCF-41BA070E5295}" type="parTrans" cxnId="{C05BC9AB-FE01-4635-8B26-D77520E378F0}">
      <dgm:prSet/>
      <dgm:spPr/>
      <dgm:t>
        <a:bodyPr/>
        <a:lstStyle/>
        <a:p>
          <a:endParaRPr lang="en-US"/>
        </a:p>
      </dgm:t>
    </dgm:pt>
    <dgm:pt modelId="{C60103F4-39F7-424E-9D87-396BCF96BC40}" type="sibTrans" cxnId="{C05BC9AB-FE01-4635-8B26-D77520E378F0}">
      <dgm:prSet/>
      <dgm:spPr/>
      <dgm:t>
        <a:bodyPr/>
        <a:lstStyle/>
        <a:p>
          <a:endParaRPr lang="en-US"/>
        </a:p>
      </dgm:t>
    </dgm:pt>
    <dgm:pt modelId="{673A187A-A293-4ED5-B822-A49AF6AB8939}" type="pres">
      <dgm:prSet presAssocID="{DFCAB147-8C72-4A1A-8A56-A5538DCE72E7}" presName="Name0" presStyleCnt="0">
        <dgm:presLayoutVars>
          <dgm:dir/>
          <dgm:resizeHandles val="exact"/>
        </dgm:presLayoutVars>
      </dgm:prSet>
      <dgm:spPr/>
    </dgm:pt>
    <dgm:pt modelId="{374B223E-9F84-4003-B075-2853C66267F3}" type="pres">
      <dgm:prSet presAssocID="{DFCAB147-8C72-4A1A-8A56-A5538DCE72E7}" presName="fgShape" presStyleLbl="fgShp" presStyleIdx="0" presStyleCnt="1" custFlipHor="1" custScaleX="91416" custScaleY="98800" custLinFactNeighborX="706" custLinFactNeighborY="22917"/>
      <dgm:spPr/>
    </dgm:pt>
    <dgm:pt modelId="{9D8F46DD-4C16-4F05-9E37-D4EDC14542A7}" type="pres">
      <dgm:prSet presAssocID="{DFCAB147-8C72-4A1A-8A56-A5538DCE72E7}" presName="linComp" presStyleCnt="0"/>
      <dgm:spPr/>
    </dgm:pt>
    <dgm:pt modelId="{43C191F2-E7D6-4329-8F7F-FF925B7EE4F6}" type="pres">
      <dgm:prSet presAssocID="{C72E45FC-E1AD-48CF-9248-7216D4FD109A}" presName="compNode" presStyleCnt="0"/>
      <dgm:spPr/>
    </dgm:pt>
    <dgm:pt modelId="{D21D7A1A-7A34-4E33-9D6F-A249EB81E8F8}" type="pres">
      <dgm:prSet presAssocID="{C72E45FC-E1AD-48CF-9248-7216D4FD109A}" presName="bkgdShape" presStyleLbl="node1" presStyleIdx="0" presStyleCnt="4" custLinFactNeighborX="-1016" custLinFactNeighborY="-870"/>
      <dgm:spPr/>
      <dgm:t>
        <a:bodyPr/>
        <a:lstStyle/>
        <a:p>
          <a:endParaRPr lang="en-GB"/>
        </a:p>
      </dgm:t>
    </dgm:pt>
    <dgm:pt modelId="{E8B381A2-A757-414B-AB19-DB2E6F542C8C}" type="pres">
      <dgm:prSet presAssocID="{C72E45FC-E1AD-48CF-9248-7216D4FD109A}" presName="nodeTx" presStyleLbl="node1" presStyleIdx="0" presStyleCnt="4">
        <dgm:presLayoutVars>
          <dgm:bulletEnabled val="1"/>
        </dgm:presLayoutVars>
      </dgm:prSet>
      <dgm:spPr/>
      <dgm:t>
        <a:bodyPr/>
        <a:lstStyle/>
        <a:p>
          <a:endParaRPr lang="en-GB"/>
        </a:p>
      </dgm:t>
    </dgm:pt>
    <dgm:pt modelId="{B60AB35B-BBF3-4CE9-9088-5B445084E19B}" type="pres">
      <dgm:prSet presAssocID="{C72E45FC-E1AD-48CF-9248-7216D4FD109A}" presName="invisiNode" presStyleLbl="node1" presStyleIdx="0" presStyleCnt="4"/>
      <dgm:spPr/>
    </dgm:pt>
    <dgm:pt modelId="{41FA3CFF-17AA-4A6D-8928-089894F1AAAE}" type="pres">
      <dgm:prSet presAssocID="{C72E45FC-E1AD-48CF-9248-7216D4FD109A}" presName="imagNode" presStyleLbl="fgImgPlace1" presStyleIdx="0" presStyleCnt="4" custLinFactNeighborX="-2663" custLinFactNeighborY="2663"/>
      <dgm:spPr>
        <a:blipFill>
          <a:blip xmlns:r="http://schemas.openxmlformats.org/officeDocument/2006/relationships"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rcRect/>
          <a:stretch>
            <a:fillRect l="-6000" r="-6000"/>
          </a:stretch>
        </a:blipFill>
      </dgm:spPr>
    </dgm:pt>
    <dgm:pt modelId="{DBC0634F-330B-42AF-9975-C7D5D61D0BE7}" type="pres">
      <dgm:prSet presAssocID="{7F9C79F7-30E1-4325-8B1D-AFDF6535255F}" presName="sibTrans" presStyleLbl="sibTrans2D1" presStyleIdx="0" presStyleCnt="0"/>
      <dgm:spPr/>
      <dgm:t>
        <a:bodyPr/>
        <a:lstStyle/>
        <a:p>
          <a:endParaRPr lang="en-GB"/>
        </a:p>
      </dgm:t>
    </dgm:pt>
    <dgm:pt modelId="{18AE7896-6ACE-47D0-A49F-5362C9D73171}" type="pres">
      <dgm:prSet presAssocID="{BC646F29-31CD-4543-B884-658BD43903F5}" presName="compNode" presStyleCnt="0"/>
      <dgm:spPr/>
    </dgm:pt>
    <dgm:pt modelId="{53E126B2-6AB0-43F9-BF9C-C9342E81DC81}" type="pres">
      <dgm:prSet presAssocID="{BC646F29-31CD-4543-B884-658BD43903F5}" presName="bkgdShape" presStyleLbl="node1" presStyleIdx="1" presStyleCnt="4" custLinFactNeighborX="-783" custLinFactNeighborY="192"/>
      <dgm:spPr/>
      <dgm:t>
        <a:bodyPr/>
        <a:lstStyle/>
        <a:p>
          <a:endParaRPr lang="en-GB"/>
        </a:p>
      </dgm:t>
    </dgm:pt>
    <dgm:pt modelId="{0F6D3FF1-17EC-4B9B-B220-86FE9DB680D5}" type="pres">
      <dgm:prSet presAssocID="{BC646F29-31CD-4543-B884-658BD43903F5}" presName="nodeTx" presStyleLbl="node1" presStyleIdx="1" presStyleCnt="4">
        <dgm:presLayoutVars>
          <dgm:bulletEnabled val="1"/>
        </dgm:presLayoutVars>
      </dgm:prSet>
      <dgm:spPr/>
      <dgm:t>
        <a:bodyPr/>
        <a:lstStyle/>
        <a:p>
          <a:endParaRPr lang="en-GB"/>
        </a:p>
      </dgm:t>
    </dgm:pt>
    <dgm:pt modelId="{ED140B0B-9947-465A-A63A-59BAF9A4AA8C}" type="pres">
      <dgm:prSet presAssocID="{BC646F29-31CD-4543-B884-658BD43903F5}" presName="invisiNode" presStyleLbl="node1" presStyleIdx="1" presStyleCnt="4"/>
      <dgm:spPr/>
    </dgm:pt>
    <dgm:pt modelId="{3BC26CE2-D40C-4EAE-8189-9C0D228117A5}" type="pres">
      <dgm:prSet presAssocID="{BC646F29-31CD-4543-B884-658BD43903F5}" presName="imagNode" presStyleLbl="fgImgPlace1" presStyleIdx="1" presStyleCnt="4"/>
      <dgm:spPr>
        <a:blipFill dpi="0" rotWithShape="1">
          <a:blip xmlns:r="http://schemas.openxmlformats.org/officeDocument/2006/relationships"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l="-9832" t="-4135" r="-101006" b="-15531"/>
          </a:stretch>
        </a:blipFill>
      </dgm:spPr>
    </dgm:pt>
    <dgm:pt modelId="{7AF15BCB-BEDF-49A2-8557-5B698986C677}" type="pres">
      <dgm:prSet presAssocID="{EC916F32-9287-43E7-BCF7-BA7424914B1B}" presName="sibTrans" presStyleLbl="sibTrans2D1" presStyleIdx="0" presStyleCnt="0"/>
      <dgm:spPr/>
      <dgm:t>
        <a:bodyPr/>
        <a:lstStyle/>
        <a:p>
          <a:endParaRPr lang="en-GB"/>
        </a:p>
      </dgm:t>
    </dgm:pt>
    <dgm:pt modelId="{FA1DF1A3-7630-4784-8022-C0B96DE6E2B8}" type="pres">
      <dgm:prSet presAssocID="{DC7F7865-4BA1-4D49-9887-7F472D7734E2}" presName="compNode" presStyleCnt="0"/>
      <dgm:spPr/>
    </dgm:pt>
    <dgm:pt modelId="{F2F6D779-4756-4FA8-8FD5-F82ACC6819C4}" type="pres">
      <dgm:prSet presAssocID="{DC7F7865-4BA1-4D49-9887-7F472D7734E2}" presName="bkgdShape" presStyleLbl="node1" presStyleIdx="2" presStyleCnt="4"/>
      <dgm:spPr/>
      <dgm:t>
        <a:bodyPr/>
        <a:lstStyle/>
        <a:p>
          <a:endParaRPr lang="en-GB"/>
        </a:p>
      </dgm:t>
    </dgm:pt>
    <dgm:pt modelId="{E9BF39A0-83A2-491D-BCB3-537571291762}" type="pres">
      <dgm:prSet presAssocID="{DC7F7865-4BA1-4D49-9887-7F472D7734E2}" presName="nodeTx" presStyleLbl="node1" presStyleIdx="2" presStyleCnt="4">
        <dgm:presLayoutVars>
          <dgm:bulletEnabled val="1"/>
        </dgm:presLayoutVars>
      </dgm:prSet>
      <dgm:spPr/>
      <dgm:t>
        <a:bodyPr/>
        <a:lstStyle/>
        <a:p>
          <a:endParaRPr lang="en-GB"/>
        </a:p>
      </dgm:t>
    </dgm:pt>
    <dgm:pt modelId="{67691328-909C-4305-9CC7-667109D3FB7D}" type="pres">
      <dgm:prSet presAssocID="{DC7F7865-4BA1-4D49-9887-7F472D7734E2}" presName="invisiNode" presStyleLbl="node1" presStyleIdx="2" presStyleCnt="4"/>
      <dgm:spPr/>
    </dgm:pt>
    <dgm:pt modelId="{BA381D7F-269D-4DAB-BD0D-6DDDD6B99A33}" type="pres">
      <dgm:prSet presAssocID="{DC7F7865-4BA1-4D49-9887-7F472D7734E2}" presName="imagNode" presStyleLbl="fgImgPlace1" presStyleIdx="2" presStyleCnt="4" custScaleY="96872" custLinFactNeighborX="3625"/>
      <dgm:spPr>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t>
        <a:bodyPr/>
        <a:lstStyle/>
        <a:p>
          <a:endParaRPr lang="en-GB"/>
        </a:p>
      </dgm:t>
    </dgm:pt>
    <dgm:pt modelId="{CE1A0E34-1B5A-4FEA-9568-2259467C256F}" type="pres">
      <dgm:prSet presAssocID="{C60103F4-39F7-424E-9D87-396BCF96BC40}" presName="sibTrans" presStyleLbl="sibTrans2D1" presStyleIdx="0" presStyleCnt="0"/>
      <dgm:spPr/>
      <dgm:t>
        <a:bodyPr/>
        <a:lstStyle/>
        <a:p>
          <a:endParaRPr lang="en-GB"/>
        </a:p>
      </dgm:t>
    </dgm:pt>
    <dgm:pt modelId="{7FB07F57-4816-460C-BCEC-1E65F1A08CF9}" type="pres">
      <dgm:prSet presAssocID="{C25C2270-0BDE-4B62-AF13-B2877DC52E0C}" presName="compNode" presStyleCnt="0"/>
      <dgm:spPr/>
    </dgm:pt>
    <dgm:pt modelId="{CBAA7BA9-9EEF-4A5F-A45A-3E16D402C052}" type="pres">
      <dgm:prSet presAssocID="{C25C2270-0BDE-4B62-AF13-B2877DC52E0C}" presName="bkgdShape" presStyleLbl="node1" presStyleIdx="3" presStyleCnt="4" custLinFactNeighborY="-168"/>
      <dgm:spPr/>
      <dgm:t>
        <a:bodyPr/>
        <a:lstStyle/>
        <a:p>
          <a:endParaRPr lang="en-GB"/>
        </a:p>
      </dgm:t>
    </dgm:pt>
    <dgm:pt modelId="{2F099959-3F93-495D-AB7C-37F0FAE7AB8A}" type="pres">
      <dgm:prSet presAssocID="{C25C2270-0BDE-4B62-AF13-B2877DC52E0C}" presName="nodeTx" presStyleLbl="node1" presStyleIdx="3" presStyleCnt="4">
        <dgm:presLayoutVars>
          <dgm:bulletEnabled val="1"/>
        </dgm:presLayoutVars>
      </dgm:prSet>
      <dgm:spPr/>
      <dgm:t>
        <a:bodyPr/>
        <a:lstStyle/>
        <a:p>
          <a:endParaRPr lang="en-GB"/>
        </a:p>
      </dgm:t>
    </dgm:pt>
    <dgm:pt modelId="{A04DC855-CD72-49A3-BB93-EB20F486E6C9}" type="pres">
      <dgm:prSet presAssocID="{C25C2270-0BDE-4B62-AF13-B2877DC52E0C}" presName="invisiNode" presStyleLbl="node1" presStyleIdx="3" presStyleCnt="4"/>
      <dgm:spPr/>
    </dgm:pt>
    <dgm:pt modelId="{FF4B9BEA-A1F4-4E11-BF5F-B6615AFB2E92}" type="pres">
      <dgm:prSet presAssocID="{C25C2270-0BDE-4B62-AF13-B2877DC52E0C}" presName="imagNode" presStyleLbl="fgImgPlace1" presStyleIdx="3" presStyleCnt="4" custLinFactNeighborX="1268" custLinFactNeighborY="742"/>
      <dgm:spPr>
        <a:blipFill>
          <a:blip xmlns:r="http://schemas.openxmlformats.org/officeDocument/2006/relationships"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3E12606E-A98D-479D-954A-D1ECA4B9F168}" type="presOf" srcId="{BC646F29-31CD-4543-B884-658BD43903F5}" destId="{53E126B2-6AB0-43F9-BF9C-C9342E81DC81}" srcOrd="0" destOrd="0" presId="urn:microsoft.com/office/officeart/2005/8/layout/hList7"/>
    <dgm:cxn modelId="{33601ABC-6381-41F6-895F-2157F86C818D}" type="presOf" srcId="{C72E45FC-E1AD-48CF-9248-7216D4FD109A}" destId="{E8B381A2-A757-414B-AB19-DB2E6F542C8C}" srcOrd="1" destOrd="0" presId="urn:microsoft.com/office/officeart/2005/8/layout/hList7"/>
    <dgm:cxn modelId="{031CEB56-FA9B-4CD1-9D6C-6A285BAC3465}" type="presOf" srcId="{EC916F32-9287-43E7-BCF7-BA7424914B1B}" destId="{7AF15BCB-BEDF-49A2-8557-5B698986C677}" srcOrd="0" destOrd="0" presId="urn:microsoft.com/office/officeart/2005/8/layout/hList7"/>
    <dgm:cxn modelId="{98D640A8-7896-4492-8F72-BBA90B3A5437}" type="presOf" srcId="{DC7F7865-4BA1-4D49-9887-7F472D7734E2}" destId="{E9BF39A0-83A2-491D-BCB3-537571291762}" srcOrd="1" destOrd="0" presId="urn:microsoft.com/office/officeart/2005/8/layout/hList7"/>
    <dgm:cxn modelId="{F7891B6A-8380-4179-8A2B-386EADF1F923}" srcId="{DFCAB147-8C72-4A1A-8A56-A5538DCE72E7}" destId="{BC646F29-31CD-4543-B884-658BD43903F5}" srcOrd="1" destOrd="0" parTransId="{BEF58D1B-0A12-4005-92CB-D41206B8BC36}" sibTransId="{EC916F32-9287-43E7-BCF7-BA7424914B1B}"/>
    <dgm:cxn modelId="{C3A8ABB3-E49B-4471-BE58-0D2C4B43B7FB}" type="presOf" srcId="{C72E45FC-E1AD-48CF-9248-7216D4FD109A}" destId="{D21D7A1A-7A34-4E33-9D6F-A249EB81E8F8}" srcOrd="0" destOrd="0" presId="urn:microsoft.com/office/officeart/2005/8/layout/hList7"/>
    <dgm:cxn modelId="{633E4E7E-2220-4B10-A445-DAC966B3947C}" type="presOf" srcId="{C25C2270-0BDE-4B62-AF13-B2877DC52E0C}" destId="{2F099959-3F93-495D-AB7C-37F0FAE7AB8A}" srcOrd="1" destOrd="0" presId="urn:microsoft.com/office/officeart/2005/8/layout/hList7"/>
    <dgm:cxn modelId="{D62192D0-B2C7-4835-89B0-50D4039E4844}" srcId="{DFCAB147-8C72-4A1A-8A56-A5538DCE72E7}" destId="{C72E45FC-E1AD-48CF-9248-7216D4FD109A}" srcOrd="0" destOrd="0" parTransId="{3FE327AF-7472-438D-9DC5-64790F68EE99}" sibTransId="{7F9C79F7-30E1-4325-8B1D-AFDF6535255F}"/>
    <dgm:cxn modelId="{EB1D4FFF-C341-4264-AC63-20F9A29C994D}" type="presOf" srcId="{7F9C79F7-30E1-4325-8B1D-AFDF6535255F}" destId="{DBC0634F-330B-42AF-9975-C7D5D61D0BE7}" srcOrd="0" destOrd="0" presId="urn:microsoft.com/office/officeart/2005/8/layout/hList7"/>
    <dgm:cxn modelId="{BEDC54A3-55EA-4377-9F97-244721EB6885}" type="presOf" srcId="{C25C2270-0BDE-4B62-AF13-B2877DC52E0C}" destId="{CBAA7BA9-9EEF-4A5F-A45A-3E16D402C052}" srcOrd="0" destOrd="0" presId="urn:microsoft.com/office/officeart/2005/8/layout/hList7"/>
    <dgm:cxn modelId="{1E5918D3-3B25-4E8F-926D-61EAD3BB8B36}" type="presOf" srcId="{BC646F29-31CD-4543-B884-658BD43903F5}" destId="{0F6D3FF1-17EC-4B9B-B220-86FE9DB680D5}" srcOrd="1" destOrd="0" presId="urn:microsoft.com/office/officeart/2005/8/layout/hList7"/>
    <dgm:cxn modelId="{C05BC9AB-FE01-4635-8B26-D77520E378F0}" srcId="{DFCAB147-8C72-4A1A-8A56-A5538DCE72E7}" destId="{DC7F7865-4BA1-4D49-9887-7F472D7734E2}" srcOrd="2" destOrd="0" parTransId="{EDD9EA1E-A416-42A6-ABCF-41BA070E5295}" sibTransId="{C60103F4-39F7-424E-9D87-396BCF96BC40}"/>
    <dgm:cxn modelId="{197D743F-887B-4E58-AB08-D4A9C8FFD09E}" type="presOf" srcId="{DC7F7865-4BA1-4D49-9887-7F472D7734E2}" destId="{F2F6D779-4756-4FA8-8FD5-F82ACC6819C4}" srcOrd="0" destOrd="0" presId="urn:microsoft.com/office/officeart/2005/8/layout/hList7"/>
    <dgm:cxn modelId="{16D5BF5D-7604-4B81-81E0-B50C4D8F86A9}" srcId="{DFCAB147-8C72-4A1A-8A56-A5538DCE72E7}" destId="{C25C2270-0BDE-4B62-AF13-B2877DC52E0C}" srcOrd="3" destOrd="0" parTransId="{0CBCCF27-D26C-449A-889E-0211D44D9806}" sibTransId="{68B70BA1-F3E9-4589-8FC5-686B75014972}"/>
    <dgm:cxn modelId="{1784861F-BAE0-4091-9174-2A36F947442F}" type="presOf" srcId="{DFCAB147-8C72-4A1A-8A56-A5538DCE72E7}" destId="{673A187A-A293-4ED5-B822-A49AF6AB8939}" srcOrd="0" destOrd="0" presId="urn:microsoft.com/office/officeart/2005/8/layout/hList7"/>
    <dgm:cxn modelId="{AE8EF44A-9049-4706-BB18-5EF088DA6968}" type="presOf" srcId="{C60103F4-39F7-424E-9D87-396BCF96BC40}" destId="{CE1A0E34-1B5A-4FEA-9568-2259467C256F}" srcOrd="0" destOrd="0" presId="urn:microsoft.com/office/officeart/2005/8/layout/hList7"/>
    <dgm:cxn modelId="{EE4C7101-684E-4E9C-A895-F0B0D74E48F7}" type="presParOf" srcId="{673A187A-A293-4ED5-B822-A49AF6AB8939}" destId="{374B223E-9F84-4003-B075-2853C66267F3}" srcOrd="0" destOrd="0" presId="urn:microsoft.com/office/officeart/2005/8/layout/hList7"/>
    <dgm:cxn modelId="{BC031BB6-507B-431B-A4E8-43C9EAA921E0}" type="presParOf" srcId="{673A187A-A293-4ED5-B822-A49AF6AB8939}" destId="{9D8F46DD-4C16-4F05-9E37-D4EDC14542A7}" srcOrd="1" destOrd="0" presId="urn:microsoft.com/office/officeart/2005/8/layout/hList7"/>
    <dgm:cxn modelId="{CAA07A31-6189-46F5-AEA1-5D3C5AB9C590}" type="presParOf" srcId="{9D8F46DD-4C16-4F05-9E37-D4EDC14542A7}" destId="{43C191F2-E7D6-4329-8F7F-FF925B7EE4F6}" srcOrd="0" destOrd="0" presId="urn:microsoft.com/office/officeart/2005/8/layout/hList7"/>
    <dgm:cxn modelId="{9E1B110B-3036-4D62-9F56-0FC443F10B3C}" type="presParOf" srcId="{43C191F2-E7D6-4329-8F7F-FF925B7EE4F6}" destId="{D21D7A1A-7A34-4E33-9D6F-A249EB81E8F8}" srcOrd="0" destOrd="0" presId="urn:microsoft.com/office/officeart/2005/8/layout/hList7"/>
    <dgm:cxn modelId="{8C53F078-E250-4B21-B804-DF354129655D}" type="presParOf" srcId="{43C191F2-E7D6-4329-8F7F-FF925B7EE4F6}" destId="{E8B381A2-A757-414B-AB19-DB2E6F542C8C}" srcOrd="1" destOrd="0" presId="urn:microsoft.com/office/officeart/2005/8/layout/hList7"/>
    <dgm:cxn modelId="{913DEA08-29DD-4BA1-953A-605114B8236F}" type="presParOf" srcId="{43C191F2-E7D6-4329-8F7F-FF925B7EE4F6}" destId="{B60AB35B-BBF3-4CE9-9088-5B445084E19B}" srcOrd="2" destOrd="0" presId="urn:microsoft.com/office/officeart/2005/8/layout/hList7"/>
    <dgm:cxn modelId="{8FA4CD20-4B64-4FFE-949E-906121BB9C49}" type="presParOf" srcId="{43C191F2-E7D6-4329-8F7F-FF925B7EE4F6}" destId="{41FA3CFF-17AA-4A6D-8928-089894F1AAAE}" srcOrd="3" destOrd="0" presId="urn:microsoft.com/office/officeart/2005/8/layout/hList7"/>
    <dgm:cxn modelId="{A45ED42A-4D3E-49CD-A84F-622D3DCD0E12}" type="presParOf" srcId="{9D8F46DD-4C16-4F05-9E37-D4EDC14542A7}" destId="{DBC0634F-330B-42AF-9975-C7D5D61D0BE7}" srcOrd="1" destOrd="0" presId="urn:microsoft.com/office/officeart/2005/8/layout/hList7"/>
    <dgm:cxn modelId="{EB4916F3-0026-4533-A5D2-43208F6D8AC3}" type="presParOf" srcId="{9D8F46DD-4C16-4F05-9E37-D4EDC14542A7}" destId="{18AE7896-6ACE-47D0-A49F-5362C9D73171}" srcOrd="2" destOrd="0" presId="urn:microsoft.com/office/officeart/2005/8/layout/hList7"/>
    <dgm:cxn modelId="{681CFF3A-F3ED-42E6-BB91-87719AAAF7A5}" type="presParOf" srcId="{18AE7896-6ACE-47D0-A49F-5362C9D73171}" destId="{53E126B2-6AB0-43F9-BF9C-C9342E81DC81}" srcOrd="0" destOrd="0" presId="urn:microsoft.com/office/officeart/2005/8/layout/hList7"/>
    <dgm:cxn modelId="{8E25C608-8D38-4965-91E4-A4C5C0C87C7F}" type="presParOf" srcId="{18AE7896-6ACE-47D0-A49F-5362C9D73171}" destId="{0F6D3FF1-17EC-4B9B-B220-86FE9DB680D5}" srcOrd="1" destOrd="0" presId="urn:microsoft.com/office/officeart/2005/8/layout/hList7"/>
    <dgm:cxn modelId="{59B1106E-9983-4946-91A8-2C053299A180}" type="presParOf" srcId="{18AE7896-6ACE-47D0-A49F-5362C9D73171}" destId="{ED140B0B-9947-465A-A63A-59BAF9A4AA8C}" srcOrd="2" destOrd="0" presId="urn:microsoft.com/office/officeart/2005/8/layout/hList7"/>
    <dgm:cxn modelId="{54B237C2-EE87-48A4-B566-DAF753525013}" type="presParOf" srcId="{18AE7896-6ACE-47D0-A49F-5362C9D73171}" destId="{3BC26CE2-D40C-4EAE-8189-9C0D228117A5}" srcOrd="3" destOrd="0" presId="urn:microsoft.com/office/officeart/2005/8/layout/hList7"/>
    <dgm:cxn modelId="{C54EDE12-35A8-4E38-9BD0-EB5A1136AC20}" type="presParOf" srcId="{9D8F46DD-4C16-4F05-9E37-D4EDC14542A7}" destId="{7AF15BCB-BEDF-49A2-8557-5B698986C677}" srcOrd="3" destOrd="0" presId="urn:microsoft.com/office/officeart/2005/8/layout/hList7"/>
    <dgm:cxn modelId="{B568F1E6-1B9B-4BB5-97BE-BE9AF1C95449}" type="presParOf" srcId="{9D8F46DD-4C16-4F05-9E37-D4EDC14542A7}" destId="{FA1DF1A3-7630-4784-8022-C0B96DE6E2B8}" srcOrd="4" destOrd="0" presId="urn:microsoft.com/office/officeart/2005/8/layout/hList7"/>
    <dgm:cxn modelId="{BFC8D9B7-A157-4B8E-B2C4-E1DABA33C01E}" type="presParOf" srcId="{FA1DF1A3-7630-4784-8022-C0B96DE6E2B8}" destId="{F2F6D779-4756-4FA8-8FD5-F82ACC6819C4}" srcOrd="0" destOrd="0" presId="urn:microsoft.com/office/officeart/2005/8/layout/hList7"/>
    <dgm:cxn modelId="{5B500336-1683-4EF2-94E7-01F4D6CBFA76}" type="presParOf" srcId="{FA1DF1A3-7630-4784-8022-C0B96DE6E2B8}" destId="{E9BF39A0-83A2-491D-BCB3-537571291762}" srcOrd="1" destOrd="0" presId="urn:microsoft.com/office/officeart/2005/8/layout/hList7"/>
    <dgm:cxn modelId="{2EE1ADB1-2A07-4D8B-8C55-58E914C13D08}" type="presParOf" srcId="{FA1DF1A3-7630-4784-8022-C0B96DE6E2B8}" destId="{67691328-909C-4305-9CC7-667109D3FB7D}" srcOrd="2" destOrd="0" presId="urn:microsoft.com/office/officeart/2005/8/layout/hList7"/>
    <dgm:cxn modelId="{15F9A1B5-37ED-427B-A28F-F7B89065B9D7}" type="presParOf" srcId="{FA1DF1A3-7630-4784-8022-C0B96DE6E2B8}" destId="{BA381D7F-269D-4DAB-BD0D-6DDDD6B99A33}" srcOrd="3" destOrd="0" presId="urn:microsoft.com/office/officeart/2005/8/layout/hList7"/>
    <dgm:cxn modelId="{811963C1-AE26-47A1-9208-BFAABFA4F914}" type="presParOf" srcId="{9D8F46DD-4C16-4F05-9E37-D4EDC14542A7}" destId="{CE1A0E34-1B5A-4FEA-9568-2259467C256F}" srcOrd="5" destOrd="0" presId="urn:microsoft.com/office/officeart/2005/8/layout/hList7"/>
    <dgm:cxn modelId="{4CBC1B84-BD1E-47DF-8AAC-685D0D2C888C}" type="presParOf" srcId="{9D8F46DD-4C16-4F05-9E37-D4EDC14542A7}" destId="{7FB07F57-4816-460C-BCEC-1E65F1A08CF9}" srcOrd="6" destOrd="0" presId="urn:microsoft.com/office/officeart/2005/8/layout/hList7"/>
    <dgm:cxn modelId="{D696D53F-43AB-49EF-B549-690D9F8E0FA0}" type="presParOf" srcId="{7FB07F57-4816-460C-BCEC-1E65F1A08CF9}" destId="{CBAA7BA9-9EEF-4A5F-A45A-3E16D402C052}" srcOrd="0" destOrd="0" presId="urn:microsoft.com/office/officeart/2005/8/layout/hList7"/>
    <dgm:cxn modelId="{7B99D6FB-ED75-46F5-8131-9C0DEF4ACEAF}" type="presParOf" srcId="{7FB07F57-4816-460C-BCEC-1E65F1A08CF9}" destId="{2F099959-3F93-495D-AB7C-37F0FAE7AB8A}" srcOrd="1" destOrd="0" presId="urn:microsoft.com/office/officeart/2005/8/layout/hList7"/>
    <dgm:cxn modelId="{8D5FDC30-D2AF-4A96-BDA4-941418E72174}" type="presParOf" srcId="{7FB07F57-4816-460C-BCEC-1E65F1A08CF9}" destId="{A04DC855-CD72-49A3-BB93-EB20F486E6C9}" srcOrd="2" destOrd="0" presId="urn:microsoft.com/office/officeart/2005/8/layout/hList7"/>
    <dgm:cxn modelId="{2EA8A1E9-32BF-4F2C-B9C3-10E9E1FCCE59}" type="presParOf" srcId="{7FB07F57-4816-460C-BCEC-1E65F1A08CF9}" destId="{FF4B9BEA-A1F4-4E11-BF5F-B6615AFB2E9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C04A86-9CA8-44D3-857D-8B51E34BD8CD}" type="doc">
      <dgm:prSet loTypeId="urn:microsoft.com/office/officeart/2005/8/layout/hList7" loCatId="list" qsTypeId="urn:microsoft.com/office/officeart/2005/8/quickstyle/simple1" qsCatId="simple" csTypeId="urn:microsoft.com/office/officeart/2005/8/colors/accent1_2" csCatId="accent1" phldr="1"/>
      <dgm:spPr/>
    </dgm:pt>
    <dgm:pt modelId="{AB24CDC8-A825-439F-B996-5707EDE9590F}">
      <dgm:prSet phldrT="[Text]" custT="1"/>
      <dgm:spPr/>
      <dgm:t>
        <a:bodyPr/>
        <a:lstStyle/>
        <a:p>
          <a:endParaRPr lang="en-US" sz="1600" dirty="0"/>
        </a:p>
        <a:p>
          <a:endParaRPr lang="en-US" sz="1600" dirty="0"/>
        </a:p>
        <a:p>
          <a:r>
            <a:rPr lang="en-US" sz="1600" dirty="0"/>
            <a:t>Promotion of a self-driven and continuous learning culture</a:t>
          </a:r>
        </a:p>
      </dgm:t>
    </dgm:pt>
    <dgm:pt modelId="{15785B15-53CF-4973-AF5E-66CAB5EDD2D4}" type="parTrans" cxnId="{DE8C1570-C334-4A2E-897C-911464BA115F}">
      <dgm:prSet/>
      <dgm:spPr/>
      <dgm:t>
        <a:bodyPr/>
        <a:lstStyle/>
        <a:p>
          <a:endParaRPr lang="en-US"/>
        </a:p>
      </dgm:t>
    </dgm:pt>
    <dgm:pt modelId="{18A7484A-D1BF-4BA8-B095-3A8C537928FA}" type="sibTrans" cxnId="{DE8C1570-C334-4A2E-897C-911464BA115F}">
      <dgm:prSet/>
      <dgm:spPr/>
      <dgm:t>
        <a:bodyPr/>
        <a:lstStyle/>
        <a:p>
          <a:endParaRPr lang="en-US"/>
        </a:p>
      </dgm:t>
    </dgm:pt>
    <dgm:pt modelId="{44A67AE5-5760-49EB-AE5B-184ED60A02C6}">
      <dgm:prSet phldrT="[Text]" custT="1"/>
      <dgm:spPr/>
      <dgm:t>
        <a:bodyPr/>
        <a:lstStyle/>
        <a:p>
          <a:endParaRPr lang="en-US" sz="1600" dirty="0"/>
        </a:p>
        <a:p>
          <a:r>
            <a:rPr lang="en-US" sz="1600" dirty="0"/>
            <a:t>Low cost, high </a:t>
          </a:r>
          <a:r>
            <a:rPr lang="en-US" sz="1600" dirty="0" err="1"/>
            <a:t>hmpact</a:t>
          </a:r>
          <a:r>
            <a:rPr lang="en-US" sz="1600" dirty="0"/>
            <a:t> and wide-reaching</a:t>
          </a:r>
        </a:p>
      </dgm:t>
    </dgm:pt>
    <dgm:pt modelId="{A4BB41A1-6C56-48F8-AB79-0BFD3F996220}" type="parTrans" cxnId="{E715BF9E-FDFB-4C8C-BC0A-7DBC303D1B8A}">
      <dgm:prSet/>
      <dgm:spPr/>
      <dgm:t>
        <a:bodyPr/>
        <a:lstStyle/>
        <a:p>
          <a:endParaRPr lang="en-US"/>
        </a:p>
      </dgm:t>
    </dgm:pt>
    <dgm:pt modelId="{6082D142-D852-440A-8CFD-CCFAF6E533DC}" type="sibTrans" cxnId="{E715BF9E-FDFB-4C8C-BC0A-7DBC303D1B8A}">
      <dgm:prSet/>
      <dgm:spPr/>
      <dgm:t>
        <a:bodyPr/>
        <a:lstStyle/>
        <a:p>
          <a:endParaRPr lang="en-US"/>
        </a:p>
      </dgm:t>
    </dgm:pt>
    <dgm:pt modelId="{2AC5344C-5708-4C81-9213-E226A3C2630F}">
      <dgm:prSet phldrT="[Text]" custT="1"/>
      <dgm:spPr/>
      <dgm:t>
        <a:bodyPr/>
        <a:lstStyle/>
        <a:p>
          <a:endParaRPr lang="en-US" sz="1600" dirty="0"/>
        </a:p>
        <a:p>
          <a:endParaRPr lang="en-US" sz="1600" dirty="0"/>
        </a:p>
        <a:p>
          <a:r>
            <a:rPr lang="en-US" sz="1600" dirty="0"/>
            <a:t>Exposure to private sector, non-profit, academia &amp; gov. practices and insights</a:t>
          </a:r>
        </a:p>
      </dgm:t>
    </dgm:pt>
    <dgm:pt modelId="{3E900AAE-48B8-4908-A858-F4C89B64CA1F}" type="parTrans" cxnId="{A5814349-6EB0-443F-871A-169D102805B8}">
      <dgm:prSet/>
      <dgm:spPr/>
      <dgm:t>
        <a:bodyPr/>
        <a:lstStyle/>
        <a:p>
          <a:endParaRPr lang="en-US"/>
        </a:p>
      </dgm:t>
    </dgm:pt>
    <dgm:pt modelId="{B7FB258E-8786-4C94-A025-6BACD5C04211}" type="sibTrans" cxnId="{A5814349-6EB0-443F-871A-169D102805B8}">
      <dgm:prSet/>
      <dgm:spPr/>
      <dgm:t>
        <a:bodyPr/>
        <a:lstStyle/>
        <a:p>
          <a:endParaRPr lang="en-US"/>
        </a:p>
      </dgm:t>
    </dgm:pt>
    <dgm:pt modelId="{EE59A86F-A28D-476B-A0EE-EB505B73C278}">
      <dgm:prSet phldrT="[Text]" custT="1"/>
      <dgm:spPr/>
      <dgm:t>
        <a:bodyPr/>
        <a:lstStyle/>
        <a:p>
          <a:endParaRPr lang="en-US" sz="1600" dirty="0"/>
        </a:p>
        <a:p>
          <a:endParaRPr lang="en-US" sz="1600" dirty="0"/>
        </a:p>
        <a:p>
          <a:r>
            <a:rPr lang="en-US" sz="1600" dirty="0"/>
            <a:t>Align career management with capability development</a:t>
          </a:r>
        </a:p>
      </dgm:t>
    </dgm:pt>
    <dgm:pt modelId="{A5514B68-F88F-4B31-9D45-5A1AD6E7B9B2}" type="parTrans" cxnId="{A0172408-63F1-4E17-9853-050F01035A9E}">
      <dgm:prSet/>
      <dgm:spPr/>
      <dgm:t>
        <a:bodyPr/>
        <a:lstStyle/>
        <a:p>
          <a:endParaRPr lang="en-US"/>
        </a:p>
      </dgm:t>
    </dgm:pt>
    <dgm:pt modelId="{49BEF4BB-D1FB-4553-A6AE-6C7B38FC01C3}" type="sibTrans" cxnId="{A0172408-63F1-4E17-9853-050F01035A9E}">
      <dgm:prSet/>
      <dgm:spPr/>
      <dgm:t>
        <a:bodyPr/>
        <a:lstStyle/>
        <a:p>
          <a:endParaRPr lang="en-US"/>
        </a:p>
      </dgm:t>
    </dgm:pt>
    <dgm:pt modelId="{44EB802C-EC0A-4354-BD97-088A03C8BC48}">
      <dgm:prSet phldrT="[Text]" custT="1"/>
      <dgm:spPr/>
      <dgm:t>
        <a:bodyPr/>
        <a:lstStyle/>
        <a:p>
          <a:endParaRPr lang="en-US" sz="1600" dirty="0"/>
        </a:p>
        <a:p>
          <a:endParaRPr lang="en-US" sz="1600" dirty="0"/>
        </a:p>
        <a:p>
          <a:r>
            <a:rPr lang="en-US" sz="1600" dirty="0"/>
            <a:t>Before and after session-assignments, and live interaction </a:t>
          </a:r>
        </a:p>
      </dgm:t>
    </dgm:pt>
    <dgm:pt modelId="{B37A5DC1-C0C6-4FC9-B1C4-13BB3B1C6319}" type="parTrans" cxnId="{58E3187C-B821-4A13-B5E2-CC849A6ED4E5}">
      <dgm:prSet/>
      <dgm:spPr/>
      <dgm:t>
        <a:bodyPr/>
        <a:lstStyle/>
        <a:p>
          <a:endParaRPr lang="en-US"/>
        </a:p>
      </dgm:t>
    </dgm:pt>
    <dgm:pt modelId="{E43A6CA5-9246-4935-AF54-18F1620AB524}" type="sibTrans" cxnId="{58E3187C-B821-4A13-B5E2-CC849A6ED4E5}">
      <dgm:prSet/>
      <dgm:spPr/>
      <dgm:t>
        <a:bodyPr/>
        <a:lstStyle/>
        <a:p>
          <a:endParaRPr lang="en-US"/>
        </a:p>
      </dgm:t>
    </dgm:pt>
    <dgm:pt modelId="{7AEDA9D5-DBC4-4D20-8BB1-6B14EFD07A57}" type="pres">
      <dgm:prSet presAssocID="{64C04A86-9CA8-44D3-857D-8B51E34BD8CD}" presName="Name0" presStyleCnt="0">
        <dgm:presLayoutVars>
          <dgm:dir/>
          <dgm:resizeHandles val="exact"/>
        </dgm:presLayoutVars>
      </dgm:prSet>
      <dgm:spPr/>
    </dgm:pt>
    <dgm:pt modelId="{ABA84326-7DA5-4A94-B470-A0A0B254D033}" type="pres">
      <dgm:prSet presAssocID="{64C04A86-9CA8-44D3-857D-8B51E34BD8CD}" presName="fgShape" presStyleLbl="fgShp" presStyleIdx="0" presStyleCnt="1" custLinFactNeighborX="1" custLinFactNeighborY="69703"/>
      <dgm:spPr/>
    </dgm:pt>
    <dgm:pt modelId="{2ED434A2-80E0-453B-9185-39E1B9C9A951}" type="pres">
      <dgm:prSet presAssocID="{64C04A86-9CA8-44D3-857D-8B51E34BD8CD}" presName="linComp" presStyleCnt="0"/>
      <dgm:spPr/>
    </dgm:pt>
    <dgm:pt modelId="{8DE5AC93-D4E6-4881-A649-3FFD1580A9C5}" type="pres">
      <dgm:prSet presAssocID="{AB24CDC8-A825-439F-B996-5707EDE9590F}" presName="compNode" presStyleCnt="0"/>
      <dgm:spPr/>
    </dgm:pt>
    <dgm:pt modelId="{811AB209-C87D-4BF1-849A-8C554EF382D1}" type="pres">
      <dgm:prSet presAssocID="{AB24CDC8-A825-439F-B996-5707EDE9590F}" presName="bkgdShape" presStyleLbl="node1" presStyleIdx="0" presStyleCnt="5" custLinFactNeighborX="-523"/>
      <dgm:spPr/>
      <dgm:t>
        <a:bodyPr/>
        <a:lstStyle/>
        <a:p>
          <a:endParaRPr lang="en-GB"/>
        </a:p>
      </dgm:t>
    </dgm:pt>
    <dgm:pt modelId="{1DD8DA60-3E1D-40AD-A0F0-88F0D30116ED}" type="pres">
      <dgm:prSet presAssocID="{AB24CDC8-A825-439F-B996-5707EDE9590F}" presName="nodeTx" presStyleLbl="node1" presStyleIdx="0" presStyleCnt="5">
        <dgm:presLayoutVars>
          <dgm:bulletEnabled val="1"/>
        </dgm:presLayoutVars>
      </dgm:prSet>
      <dgm:spPr/>
      <dgm:t>
        <a:bodyPr/>
        <a:lstStyle/>
        <a:p>
          <a:endParaRPr lang="en-GB"/>
        </a:p>
      </dgm:t>
    </dgm:pt>
    <dgm:pt modelId="{279105D7-7D6C-4B4C-90C3-06AE66695C04}" type="pres">
      <dgm:prSet presAssocID="{AB24CDC8-A825-439F-B996-5707EDE9590F}" presName="invisiNode" presStyleLbl="node1" presStyleIdx="0" presStyleCnt="5"/>
      <dgm:spPr/>
    </dgm:pt>
    <dgm:pt modelId="{B68964E5-1820-4AB1-BEC0-2ADAA70B7498}" type="pres">
      <dgm:prSet presAssocID="{AB24CDC8-A825-439F-B996-5707EDE9590F}"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FC491B4-7B71-47F4-A5C5-679D98F82294}" type="pres">
      <dgm:prSet presAssocID="{18A7484A-D1BF-4BA8-B095-3A8C537928FA}" presName="sibTrans" presStyleLbl="sibTrans2D1" presStyleIdx="0" presStyleCnt="0"/>
      <dgm:spPr/>
      <dgm:t>
        <a:bodyPr/>
        <a:lstStyle/>
        <a:p>
          <a:endParaRPr lang="en-GB"/>
        </a:p>
      </dgm:t>
    </dgm:pt>
    <dgm:pt modelId="{57B9E092-4FAE-4B4F-BE95-686E149FD51F}" type="pres">
      <dgm:prSet presAssocID="{44A67AE5-5760-49EB-AE5B-184ED60A02C6}" presName="compNode" presStyleCnt="0"/>
      <dgm:spPr/>
    </dgm:pt>
    <dgm:pt modelId="{0F2E8213-4983-4D0D-A4BB-9256A96C3A9D}" type="pres">
      <dgm:prSet presAssocID="{44A67AE5-5760-49EB-AE5B-184ED60A02C6}" presName="bkgdShape" presStyleLbl="node1" presStyleIdx="1" presStyleCnt="5" custLinFactNeighborX="-118" custLinFactNeighborY="3897"/>
      <dgm:spPr/>
      <dgm:t>
        <a:bodyPr/>
        <a:lstStyle/>
        <a:p>
          <a:endParaRPr lang="en-GB"/>
        </a:p>
      </dgm:t>
    </dgm:pt>
    <dgm:pt modelId="{9215688D-BCE6-49D3-ADD6-60B783860EAF}" type="pres">
      <dgm:prSet presAssocID="{44A67AE5-5760-49EB-AE5B-184ED60A02C6}" presName="nodeTx" presStyleLbl="node1" presStyleIdx="1" presStyleCnt="5">
        <dgm:presLayoutVars>
          <dgm:bulletEnabled val="1"/>
        </dgm:presLayoutVars>
      </dgm:prSet>
      <dgm:spPr/>
      <dgm:t>
        <a:bodyPr/>
        <a:lstStyle/>
        <a:p>
          <a:endParaRPr lang="en-GB"/>
        </a:p>
      </dgm:t>
    </dgm:pt>
    <dgm:pt modelId="{A3CB0AC7-87B0-4C81-AB33-85B397779E29}" type="pres">
      <dgm:prSet presAssocID="{44A67AE5-5760-49EB-AE5B-184ED60A02C6}" presName="invisiNode" presStyleLbl="node1" presStyleIdx="1" presStyleCnt="5"/>
      <dgm:spPr/>
    </dgm:pt>
    <dgm:pt modelId="{6D767860-DC00-4FA4-AC2B-48A6D6384014}" type="pres">
      <dgm:prSet presAssocID="{44A67AE5-5760-49EB-AE5B-184ED60A02C6}"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F9324CA6-2F37-41BE-89A2-F92A0A93CB75}" type="pres">
      <dgm:prSet presAssocID="{6082D142-D852-440A-8CFD-CCFAF6E533DC}" presName="sibTrans" presStyleLbl="sibTrans2D1" presStyleIdx="0" presStyleCnt="0"/>
      <dgm:spPr/>
      <dgm:t>
        <a:bodyPr/>
        <a:lstStyle/>
        <a:p>
          <a:endParaRPr lang="en-GB"/>
        </a:p>
      </dgm:t>
    </dgm:pt>
    <dgm:pt modelId="{95B74A5F-7D3D-4430-B8D4-871CE941E2A8}" type="pres">
      <dgm:prSet presAssocID="{2AC5344C-5708-4C81-9213-E226A3C2630F}" presName="compNode" presStyleCnt="0"/>
      <dgm:spPr/>
    </dgm:pt>
    <dgm:pt modelId="{2CF6A8FF-D091-4BB4-A197-6EE4B5A7B0DB}" type="pres">
      <dgm:prSet presAssocID="{2AC5344C-5708-4C81-9213-E226A3C2630F}" presName="bkgdShape" presStyleLbl="node1" presStyleIdx="2" presStyleCnt="5"/>
      <dgm:spPr/>
      <dgm:t>
        <a:bodyPr/>
        <a:lstStyle/>
        <a:p>
          <a:endParaRPr lang="en-GB"/>
        </a:p>
      </dgm:t>
    </dgm:pt>
    <dgm:pt modelId="{8CA2BE64-9554-4481-B8A5-BCEAA91F6BD0}" type="pres">
      <dgm:prSet presAssocID="{2AC5344C-5708-4C81-9213-E226A3C2630F}" presName="nodeTx" presStyleLbl="node1" presStyleIdx="2" presStyleCnt="5">
        <dgm:presLayoutVars>
          <dgm:bulletEnabled val="1"/>
        </dgm:presLayoutVars>
      </dgm:prSet>
      <dgm:spPr/>
      <dgm:t>
        <a:bodyPr/>
        <a:lstStyle/>
        <a:p>
          <a:endParaRPr lang="en-GB"/>
        </a:p>
      </dgm:t>
    </dgm:pt>
    <dgm:pt modelId="{3B6A2DF5-10CF-42EC-9D41-0C3DCF98E0A3}" type="pres">
      <dgm:prSet presAssocID="{2AC5344C-5708-4C81-9213-E226A3C2630F}" presName="invisiNode" presStyleLbl="node1" presStyleIdx="2" presStyleCnt="5"/>
      <dgm:spPr/>
    </dgm:pt>
    <dgm:pt modelId="{DC79FB80-60B5-4C66-A8EA-DE9B675F642E}" type="pres">
      <dgm:prSet presAssocID="{2AC5344C-5708-4C81-9213-E226A3C2630F}"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dgm:spPr>
    </dgm:pt>
    <dgm:pt modelId="{8684875D-2CA7-4320-AB7A-D955758C8DCD}" type="pres">
      <dgm:prSet presAssocID="{B7FB258E-8786-4C94-A025-6BACD5C04211}" presName="sibTrans" presStyleLbl="sibTrans2D1" presStyleIdx="0" presStyleCnt="0"/>
      <dgm:spPr/>
      <dgm:t>
        <a:bodyPr/>
        <a:lstStyle/>
        <a:p>
          <a:endParaRPr lang="en-GB"/>
        </a:p>
      </dgm:t>
    </dgm:pt>
    <dgm:pt modelId="{101949AF-3B60-427D-B835-A5A1519D0C84}" type="pres">
      <dgm:prSet presAssocID="{EE59A86F-A28D-476B-A0EE-EB505B73C278}" presName="compNode" presStyleCnt="0"/>
      <dgm:spPr/>
    </dgm:pt>
    <dgm:pt modelId="{D41D7166-02F1-40E9-B45B-F1E075CBDD68}" type="pres">
      <dgm:prSet presAssocID="{EE59A86F-A28D-476B-A0EE-EB505B73C278}" presName="bkgdShape" presStyleLbl="node1" presStyleIdx="3" presStyleCnt="5"/>
      <dgm:spPr/>
      <dgm:t>
        <a:bodyPr/>
        <a:lstStyle/>
        <a:p>
          <a:endParaRPr lang="en-GB"/>
        </a:p>
      </dgm:t>
    </dgm:pt>
    <dgm:pt modelId="{EB2FD8B0-EFF6-4457-8E2A-09E892CA2954}" type="pres">
      <dgm:prSet presAssocID="{EE59A86F-A28D-476B-A0EE-EB505B73C278}" presName="nodeTx" presStyleLbl="node1" presStyleIdx="3" presStyleCnt="5">
        <dgm:presLayoutVars>
          <dgm:bulletEnabled val="1"/>
        </dgm:presLayoutVars>
      </dgm:prSet>
      <dgm:spPr/>
      <dgm:t>
        <a:bodyPr/>
        <a:lstStyle/>
        <a:p>
          <a:endParaRPr lang="en-GB"/>
        </a:p>
      </dgm:t>
    </dgm:pt>
    <dgm:pt modelId="{80E1E381-EEDD-489F-93D6-B32E24D7A2A0}" type="pres">
      <dgm:prSet presAssocID="{EE59A86F-A28D-476B-A0EE-EB505B73C278}" presName="invisiNode" presStyleLbl="node1" presStyleIdx="3" presStyleCnt="5"/>
      <dgm:spPr/>
    </dgm:pt>
    <dgm:pt modelId="{26400202-CF28-4514-A1F3-F27A5713F334}" type="pres">
      <dgm:prSet presAssocID="{EE59A86F-A28D-476B-A0EE-EB505B73C278}"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FB9AF25E-78CE-45C3-B180-AC1FC9B8E29E}" type="pres">
      <dgm:prSet presAssocID="{49BEF4BB-D1FB-4553-A6AE-6C7B38FC01C3}" presName="sibTrans" presStyleLbl="sibTrans2D1" presStyleIdx="0" presStyleCnt="0"/>
      <dgm:spPr/>
      <dgm:t>
        <a:bodyPr/>
        <a:lstStyle/>
        <a:p>
          <a:endParaRPr lang="en-GB"/>
        </a:p>
      </dgm:t>
    </dgm:pt>
    <dgm:pt modelId="{73C49BFE-111B-4C68-B8A8-92EC62D07EDD}" type="pres">
      <dgm:prSet presAssocID="{44EB802C-EC0A-4354-BD97-088A03C8BC48}" presName="compNode" presStyleCnt="0"/>
      <dgm:spPr/>
    </dgm:pt>
    <dgm:pt modelId="{C3E0390A-04C1-41D8-8506-268A2399A8CA}" type="pres">
      <dgm:prSet presAssocID="{44EB802C-EC0A-4354-BD97-088A03C8BC48}" presName="bkgdShape" presStyleLbl="node1" presStyleIdx="4" presStyleCnt="5"/>
      <dgm:spPr/>
      <dgm:t>
        <a:bodyPr/>
        <a:lstStyle/>
        <a:p>
          <a:endParaRPr lang="en-GB"/>
        </a:p>
      </dgm:t>
    </dgm:pt>
    <dgm:pt modelId="{3B7B9446-8C36-40FD-8FC5-D4A1B27CF76D}" type="pres">
      <dgm:prSet presAssocID="{44EB802C-EC0A-4354-BD97-088A03C8BC48}" presName="nodeTx" presStyleLbl="node1" presStyleIdx="4" presStyleCnt="5">
        <dgm:presLayoutVars>
          <dgm:bulletEnabled val="1"/>
        </dgm:presLayoutVars>
      </dgm:prSet>
      <dgm:spPr/>
      <dgm:t>
        <a:bodyPr/>
        <a:lstStyle/>
        <a:p>
          <a:endParaRPr lang="en-GB"/>
        </a:p>
      </dgm:t>
    </dgm:pt>
    <dgm:pt modelId="{3F6CFDBB-B8F9-4C3F-A848-7FCE6CD5FE33}" type="pres">
      <dgm:prSet presAssocID="{44EB802C-EC0A-4354-BD97-088A03C8BC48}" presName="invisiNode" presStyleLbl="node1" presStyleIdx="4" presStyleCnt="5"/>
      <dgm:spPr/>
    </dgm:pt>
    <dgm:pt modelId="{415B499A-C399-45BB-B13A-DEC817446036}" type="pres">
      <dgm:prSet presAssocID="{44EB802C-EC0A-4354-BD97-088A03C8BC48}" presName="imagNode" presStyleLbl="fgImgPlace1" presStyleIdx="4" presStyleCnt="5"/>
      <dgm:spPr>
        <a:blipFill>
          <a:blip xmlns:r="http://schemas.openxmlformats.org/officeDocument/2006/relationships" r:embed="rId5">
            <a:extLst>
              <a:ext uri="{BEBA8EAE-BF5A-486C-A8C5-ECC9F3942E4B}">
                <a14:imgProps xmlns:a14="http://schemas.microsoft.com/office/drawing/2010/main">
                  <a14:imgLayer r:embed="rId6">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dgm:spPr>
    </dgm:pt>
  </dgm:ptLst>
  <dgm:cxnLst>
    <dgm:cxn modelId="{17F2FBD6-3A79-48D9-8AFA-DA44913C0D8A}" type="presOf" srcId="{EE59A86F-A28D-476B-A0EE-EB505B73C278}" destId="{D41D7166-02F1-40E9-B45B-F1E075CBDD68}" srcOrd="0" destOrd="0" presId="urn:microsoft.com/office/officeart/2005/8/layout/hList7"/>
    <dgm:cxn modelId="{E54D5368-C206-4306-B74A-162AEE6BC3FB}" type="presOf" srcId="{49BEF4BB-D1FB-4553-A6AE-6C7B38FC01C3}" destId="{FB9AF25E-78CE-45C3-B180-AC1FC9B8E29E}" srcOrd="0" destOrd="0" presId="urn:microsoft.com/office/officeart/2005/8/layout/hList7"/>
    <dgm:cxn modelId="{77C4D9E0-DD52-441E-8EBA-480D6F9BB91E}" type="presOf" srcId="{18A7484A-D1BF-4BA8-B095-3A8C537928FA}" destId="{6FC491B4-7B71-47F4-A5C5-679D98F82294}" srcOrd="0" destOrd="0" presId="urn:microsoft.com/office/officeart/2005/8/layout/hList7"/>
    <dgm:cxn modelId="{9C0C5F76-C24F-4F5A-A6EE-FDD6B86E77B4}" type="presOf" srcId="{AB24CDC8-A825-439F-B996-5707EDE9590F}" destId="{1DD8DA60-3E1D-40AD-A0F0-88F0D30116ED}" srcOrd="1" destOrd="0" presId="urn:microsoft.com/office/officeart/2005/8/layout/hList7"/>
    <dgm:cxn modelId="{62564914-0B9E-4E6C-81F0-6917D1358A0B}" type="presOf" srcId="{44A67AE5-5760-49EB-AE5B-184ED60A02C6}" destId="{0F2E8213-4983-4D0D-A4BB-9256A96C3A9D}" srcOrd="0" destOrd="0" presId="urn:microsoft.com/office/officeart/2005/8/layout/hList7"/>
    <dgm:cxn modelId="{FACE9357-1167-4D76-9E61-3138490C36E7}" type="presOf" srcId="{EE59A86F-A28D-476B-A0EE-EB505B73C278}" destId="{EB2FD8B0-EFF6-4457-8E2A-09E892CA2954}" srcOrd="1" destOrd="0" presId="urn:microsoft.com/office/officeart/2005/8/layout/hList7"/>
    <dgm:cxn modelId="{397D44EC-2DC1-4279-921C-BF1831650884}" type="presOf" srcId="{6082D142-D852-440A-8CFD-CCFAF6E533DC}" destId="{F9324CA6-2F37-41BE-89A2-F92A0A93CB75}" srcOrd="0" destOrd="0" presId="urn:microsoft.com/office/officeart/2005/8/layout/hList7"/>
    <dgm:cxn modelId="{0B8A209C-E1E5-4147-A52B-122E62ABF33D}" type="presOf" srcId="{44EB802C-EC0A-4354-BD97-088A03C8BC48}" destId="{C3E0390A-04C1-41D8-8506-268A2399A8CA}" srcOrd="0" destOrd="0" presId="urn:microsoft.com/office/officeart/2005/8/layout/hList7"/>
    <dgm:cxn modelId="{7557D28C-4438-4AD2-AEC9-5C1B63322A06}" type="presOf" srcId="{44EB802C-EC0A-4354-BD97-088A03C8BC48}" destId="{3B7B9446-8C36-40FD-8FC5-D4A1B27CF76D}" srcOrd="1" destOrd="0" presId="urn:microsoft.com/office/officeart/2005/8/layout/hList7"/>
    <dgm:cxn modelId="{E715BF9E-FDFB-4C8C-BC0A-7DBC303D1B8A}" srcId="{64C04A86-9CA8-44D3-857D-8B51E34BD8CD}" destId="{44A67AE5-5760-49EB-AE5B-184ED60A02C6}" srcOrd="1" destOrd="0" parTransId="{A4BB41A1-6C56-48F8-AB79-0BFD3F996220}" sibTransId="{6082D142-D852-440A-8CFD-CCFAF6E533DC}"/>
    <dgm:cxn modelId="{12E82190-2FDF-4A61-A850-49211096BAD4}" type="presOf" srcId="{2AC5344C-5708-4C81-9213-E226A3C2630F}" destId="{2CF6A8FF-D091-4BB4-A197-6EE4B5A7B0DB}" srcOrd="0" destOrd="0" presId="urn:microsoft.com/office/officeart/2005/8/layout/hList7"/>
    <dgm:cxn modelId="{DE8C1570-C334-4A2E-897C-911464BA115F}" srcId="{64C04A86-9CA8-44D3-857D-8B51E34BD8CD}" destId="{AB24CDC8-A825-439F-B996-5707EDE9590F}" srcOrd="0" destOrd="0" parTransId="{15785B15-53CF-4973-AF5E-66CAB5EDD2D4}" sibTransId="{18A7484A-D1BF-4BA8-B095-3A8C537928FA}"/>
    <dgm:cxn modelId="{A0172408-63F1-4E17-9853-050F01035A9E}" srcId="{64C04A86-9CA8-44D3-857D-8B51E34BD8CD}" destId="{EE59A86F-A28D-476B-A0EE-EB505B73C278}" srcOrd="3" destOrd="0" parTransId="{A5514B68-F88F-4B31-9D45-5A1AD6E7B9B2}" sibTransId="{49BEF4BB-D1FB-4553-A6AE-6C7B38FC01C3}"/>
    <dgm:cxn modelId="{251E57F8-1B6B-468B-87BD-4202B560C319}" type="presOf" srcId="{B7FB258E-8786-4C94-A025-6BACD5C04211}" destId="{8684875D-2CA7-4320-AB7A-D955758C8DCD}" srcOrd="0" destOrd="0" presId="urn:microsoft.com/office/officeart/2005/8/layout/hList7"/>
    <dgm:cxn modelId="{67284008-8896-4D58-90AF-229F23F2784D}" type="presOf" srcId="{64C04A86-9CA8-44D3-857D-8B51E34BD8CD}" destId="{7AEDA9D5-DBC4-4D20-8BB1-6B14EFD07A57}" srcOrd="0" destOrd="0" presId="urn:microsoft.com/office/officeart/2005/8/layout/hList7"/>
    <dgm:cxn modelId="{89F1EBEA-FC13-4ACA-8F13-D0383D6BEA30}" type="presOf" srcId="{AB24CDC8-A825-439F-B996-5707EDE9590F}" destId="{811AB209-C87D-4BF1-849A-8C554EF382D1}" srcOrd="0" destOrd="0" presId="urn:microsoft.com/office/officeart/2005/8/layout/hList7"/>
    <dgm:cxn modelId="{97917639-80D3-4499-BC96-D5BD9748E7AA}" type="presOf" srcId="{44A67AE5-5760-49EB-AE5B-184ED60A02C6}" destId="{9215688D-BCE6-49D3-ADD6-60B783860EAF}" srcOrd="1" destOrd="0" presId="urn:microsoft.com/office/officeart/2005/8/layout/hList7"/>
    <dgm:cxn modelId="{58E3187C-B821-4A13-B5E2-CC849A6ED4E5}" srcId="{64C04A86-9CA8-44D3-857D-8B51E34BD8CD}" destId="{44EB802C-EC0A-4354-BD97-088A03C8BC48}" srcOrd="4" destOrd="0" parTransId="{B37A5DC1-C0C6-4FC9-B1C4-13BB3B1C6319}" sibTransId="{E43A6CA5-9246-4935-AF54-18F1620AB524}"/>
    <dgm:cxn modelId="{56EB719A-D10A-46B0-A2CD-F96E095EB91E}" type="presOf" srcId="{2AC5344C-5708-4C81-9213-E226A3C2630F}" destId="{8CA2BE64-9554-4481-B8A5-BCEAA91F6BD0}" srcOrd="1" destOrd="0" presId="urn:microsoft.com/office/officeart/2005/8/layout/hList7"/>
    <dgm:cxn modelId="{A5814349-6EB0-443F-871A-169D102805B8}" srcId="{64C04A86-9CA8-44D3-857D-8B51E34BD8CD}" destId="{2AC5344C-5708-4C81-9213-E226A3C2630F}" srcOrd="2" destOrd="0" parTransId="{3E900AAE-48B8-4908-A858-F4C89B64CA1F}" sibTransId="{B7FB258E-8786-4C94-A025-6BACD5C04211}"/>
    <dgm:cxn modelId="{7E7DBFA9-A529-4CA3-8BD4-85FABC92F128}" type="presParOf" srcId="{7AEDA9D5-DBC4-4D20-8BB1-6B14EFD07A57}" destId="{ABA84326-7DA5-4A94-B470-A0A0B254D033}" srcOrd="0" destOrd="0" presId="urn:microsoft.com/office/officeart/2005/8/layout/hList7"/>
    <dgm:cxn modelId="{0E033FF2-FBB1-4CCE-9F38-B9B3044C5CD0}" type="presParOf" srcId="{7AEDA9D5-DBC4-4D20-8BB1-6B14EFD07A57}" destId="{2ED434A2-80E0-453B-9185-39E1B9C9A951}" srcOrd="1" destOrd="0" presId="urn:microsoft.com/office/officeart/2005/8/layout/hList7"/>
    <dgm:cxn modelId="{AD04EEC9-13DA-4CEC-8C5A-3361B213ED73}" type="presParOf" srcId="{2ED434A2-80E0-453B-9185-39E1B9C9A951}" destId="{8DE5AC93-D4E6-4881-A649-3FFD1580A9C5}" srcOrd="0" destOrd="0" presId="urn:microsoft.com/office/officeart/2005/8/layout/hList7"/>
    <dgm:cxn modelId="{4496C86D-E437-4582-9B1A-6AB750A2FB0E}" type="presParOf" srcId="{8DE5AC93-D4E6-4881-A649-3FFD1580A9C5}" destId="{811AB209-C87D-4BF1-849A-8C554EF382D1}" srcOrd="0" destOrd="0" presId="urn:microsoft.com/office/officeart/2005/8/layout/hList7"/>
    <dgm:cxn modelId="{93C41018-72E5-4F04-A728-873DC81EBA90}" type="presParOf" srcId="{8DE5AC93-D4E6-4881-A649-3FFD1580A9C5}" destId="{1DD8DA60-3E1D-40AD-A0F0-88F0D30116ED}" srcOrd="1" destOrd="0" presId="urn:microsoft.com/office/officeart/2005/8/layout/hList7"/>
    <dgm:cxn modelId="{309200B1-E33F-4404-8C4B-93173B6A0F8B}" type="presParOf" srcId="{8DE5AC93-D4E6-4881-A649-3FFD1580A9C5}" destId="{279105D7-7D6C-4B4C-90C3-06AE66695C04}" srcOrd="2" destOrd="0" presId="urn:microsoft.com/office/officeart/2005/8/layout/hList7"/>
    <dgm:cxn modelId="{BA441533-8843-421A-9791-DDA640654912}" type="presParOf" srcId="{8DE5AC93-D4E6-4881-A649-3FFD1580A9C5}" destId="{B68964E5-1820-4AB1-BEC0-2ADAA70B7498}" srcOrd="3" destOrd="0" presId="urn:microsoft.com/office/officeart/2005/8/layout/hList7"/>
    <dgm:cxn modelId="{5BA93026-4F3D-4D69-9B68-391015DFFB8A}" type="presParOf" srcId="{2ED434A2-80E0-453B-9185-39E1B9C9A951}" destId="{6FC491B4-7B71-47F4-A5C5-679D98F82294}" srcOrd="1" destOrd="0" presId="urn:microsoft.com/office/officeart/2005/8/layout/hList7"/>
    <dgm:cxn modelId="{49300877-3761-4BB5-A943-11AFE7065758}" type="presParOf" srcId="{2ED434A2-80E0-453B-9185-39E1B9C9A951}" destId="{57B9E092-4FAE-4B4F-BE95-686E149FD51F}" srcOrd="2" destOrd="0" presId="urn:microsoft.com/office/officeart/2005/8/layout/hList7"/>
    <dgm:cxn modelId="{3EF41E94-4E3F-46DC-86ED-3C3D1C194CFF}" type="presParOf" srcId="{57B9E092-4FAE-4B4F-BE95-686E149FD51F}" destId="{0F2E8213-4983-4D0D-A4BB-9256A96C3A9D}" srcOrd="0" destOrd="0" presId="urn:microsoft.com/office/officeart/2005/8/layout/hList7"/>
    <dgm:cxn modelId="{9DDA438A-2950-423E-843A-B90A8E055E39}" type="presParOf" srcId="{57B9E092-4FAE-4B4F-BE95-686E149FD51F}" destId="{9215688D-BCE6-49D3-ADD6-60B783860EAF}" srcOrd="1" destOrd="0" presId="urn:microsoft.com/office/officeart/2005/8/layout/hList7"/>
    <dgm:cxn modelId="{C1287351-8182-4ED1-B641-3A73F6713A43}" type="presParOf" srcId="{57B9E092-4FAE-4B4F-BE95-686E149FD51F}" destId="{A3CB0AC7-87B0-4C81-AB33-85B397779E29}" srcOrd="2" destOrd="0" presId="urn:microsoft.com/office/officeart/2005/8/layout/hList7"/>
    <dgm:cxn modelId="{B15CD1DA-AD25-4D21-B988-5C9ABE2109D5}" type="presParOf" srcId="{57B9E092-4FAE-4B4F-BE95-686E149FD51F}" destId="{6D767860-DC00-4FA4-AC2B-48A6D6384014}" srcOrd="3" destOrd="0" presId="urn:microsoft.com/office/officeart/2005/8/layout/hList7"/>
    <dgm:cxn modelId="{83AC0CA1-107C-4C6A-B013-6336F4E63C58}" type="presParOf" srcId="{2ED434A2-80E0-453B-9185-39E1B9C9A951}" destId="{F9324CA6-2F37-41BE-89A2-F92A0A93CB75}" srcOrd="3" destOrd="0" presId="urn:microsoft.com/office/officeart/2005/8/layout/hList7"/>
    <dgm:cxn modelId="{A7CF2025-9B8D-4E81-A32B-92260B97DE3A}" type="presParOf" srcId="{2ED434A2-80E0-453B-9185-39E1B9C9A951}" destId="{95B74A5F-7D3D-4430-B8D4-871CE941E2A8}" srcOrd="4" destOrd="0" presId="urn:microsoft.com/office/officeart/2005/8/layout/hList7"/>
    <dgm:cxn modelId="{D6121409-AEE7-479F-98F5-39106C3B41B5}" type="presParOf" srcId="{95B74A5F-7D3D-4430-B8D4-871CE941E2A8}" destId="{2CF6A8FF-D091-4BB4-A197-6EE4B5A7B0DB}" srcOrd="0" destOrd="0" presId="urn:microsoft.com/office/officeart/2005/8/layout/hList7"/>
    <dgm:cxn modelId="{44D113E0-76A8-4A69-A3EC-4F2D8144651E}" type="presParOf" srcId="{95B74A5F-7D3D-4430-B8D4-871CE941E2A8}" destId="{8CA2BE64-9554-4481-B8A5-BCEAA91F6BD0}" srcOrd="1" destOrd="0" presId="urn:microsoft.com/office/officeart/2005/8/layout/hList7"/>
    <dgm:cxn modelId="{9986D402-8A64-46A9-AACD-A0BFEB2B72CB}" type="presParOf" srcId="{95B74A5F-7D3D-4430-B8D4-871CE941E2A8}" destId="{3B6A2DF5-10CF-42EC-9D41-0C3DCF98E0A3}" srcOrd="2" destOrd="0" presId="urn:microsoft.com/office/officeart/2005/8/layout/hList7"/>
    <dgm:cxn modelId="{C20455DE-110E-4BDB-9E3A-22775055C4DC}" type="presParOf" srcId="{95B74A5F-7D3D-4430-B8D4-871CE941E2A8}" destId="{DC79FB80-60B5-4C66-A8EA-DE9B675F642E}" srcOrd="3" destOrd="0" presId="urn:microsoft.com/office/officeart/2005/8/layout/hList7"/>
    <dgm:cxn modelId="{2D67F1D6-F9E3-46B7-B226-46A8E9F61D3F}" type="presParOf" srcId="{2ED434A2-80E0-453B-9185-39E1B9C9A951}" destId="{8684875D-2CA7-4320-AB7A-D955758C8DCD}" srcOrd="5" destOrd="0" presId="urn:microsoft.com/office/officeart/2005/8/layout/hList7"/>
    <dgm:cxn modelId="{C63DA608-6BB6-462B-B1D6-32B1FFD682B2}" type="presParOf" srcId="{2ED434A2-80E0-453B-9185-39E1B9C9A951}" destId="{101949AF-3B60-427D-B835-A5A1519D0C84}" srcOrd="6" destOrd="0" presId="urn:microsoft.com/office/officeart/2005/8/layout/hList7"/>
    <dgm:cxn modelId="{97D1F000-496D-4644-974C-FA03623D0CDC}" type="presParOf" srcId="{101949AF-3B60-427D-B835-A5A1519D0C84}" destId="{D41D7166-02F1-40E9-B45B-F1E075CBDD68}" srcOrd="0" destOrd="0" presId="urn:microsoft.com/office/officeart/2005/8/layout/hList7"/>
    <dgm:cxn modelId="{18DB284E-0806-4873-9435-5C4F4C02975B}" type="presParOf" srcId="{101949AF-3B60-427D-B835-A5A1519D0C84}" destId="{EB2FD8B0-EFF6-4457-8E2A-09E892CA2954}" srcOrd="1" destOrd="0" presId="urn:microsoft.com/office/officeart/2005/8/layout/hList7"/>
    <dgm:cxn modelId="{D29CFB92-900E-4DCF-840A-86FFEDE7F02C}" type="presParOf" srcId="{101949AF-3B60-427D-B835-A5A1519D0C84}" destId="{80E1E381-EEDD-489F-93D6-B32E24D7A2A0}" srcOrd="2" destOrd="0" presId="urn:microsoft.com/office/officeart/2005/8/layout/hList7"/>
    <dgm:cxn modelId="{CD86CBCE-773F-47B6-A66D-CDD0C399A583}" type="presParOf" srcId="{101949AF-3B60-427D-B835-A5A1519D0C84}" destId="{26400202-CF28-4514-A1F3-F27A5713F334}" srcOrd="3" destOrd="0" presId="urn:microsoft.com/office/officeart/2005/8/layout/hList7"/>
    <dgm:cxn modelId="{396F1D44-B7D9-4D02-90C6-E22DC1B20B24}" type="presParOf" srcId="{2ED434A2-80E0-453B-9185-39E1B9C9A951}" destId="{FB9AF25E-78CE-45C3-B180-AC1FC9B8E29E}" srcOrd="7" destOrd="0" presId="urn:microsoft.com/office/officeart/2005/8/layout/hList7"/>
    <dgm:cxn modelId="{1170A74A-502B-42E2-9E7F-1F27850A35CC}" type="presParOf" srcId="{2ED434A2-80E0-453B-9185-39E1B9C9A951}" destId="{73C49BFE-111B-4C68-B8A8-92EC62D07EDD}" srcOrd="8" destOrd="0" presId="urn:microsoft.com/office/officeart/2005/8/layout/hList7"/>
    <dgm:cxn modelId="{CC714E3C-F2E3-445D-A49B-769D33E30CEF}" type="presParOf" srcId="{73C49BFE-111B-4C68-B8A8-92EC62D07EDD}" destId="{C3E0390A-04C1-41D8-8506-268A2399A8CA}" srcOrd="0" destOrd="0" presId="urn:microsoft.com/office/officeart/2005/8/layout/hList7"/>
    <dgm:cxn modelId="{1E3ADEFA-EC4D-4F08-9A92-2773A2F96655}" type="presParOf" srcId="{73C49BFE-111B-4C68-B8A8-92EC62D07EDD}" destId="{3B7B9446-8C36-40FD-8FC5-D4A1B27CF76D}" srcOrd="1" destOrd="0" presId="urn:microsoft.com/office/officeart/2005/8/layout/hList7"/>
    <dgm:cxn modelId="{395F4124-5604-4D06-9CD4-379683403E82}" type="presParOf" srcId="{73C49BFE-111B-4C68-B8A8-92EC62D07EDD}" destId="{3F6CFDBB-B8F9-4C3F-A848-7FCE6CD5FE33}" srcOrd="2" destOrd="0" presId="urn:microsoft.com/office/officeart/2005/8/layout/hList7"/>
    <dgm:cxn modelId="{D9B653FC-0AF0-46FB-9913-7D7D470D7A3F}" type="presParOf" srcId="{73C49BFE-111B-4C68-B8A8-92EC62D07EDD}" destId="{415B499A-C399-45BB-B13A-DEC817446036}"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D7F0A4-E547-4182-ACB8-5F7E524DDCC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5CE4BAB-1743-441C-AFD8-C24875A61A25}">
      <dgm:prSet custT="1"/>
      <dgm:spPr>
        <a:xfrm>
          <a:off x="887094" y="1206037"/>
          <a:ext cx="6750562" cy="603259"/>
        </a:xfrm>
        <a:prstGeom prst="rect">
          <a:avLst/>
        </a:prstGeom>
        <a:solidFill>
          <a:schemeClr val="accent2">
            <a:lumMod val="75000"/>
          </a:schemeClr>
        </a:solidFill>
        <a:ln w="25400" cap="flat" cmpd="sng" algn="ctr">
          <a:solidFill>
            <a:srgbClr val="0070C0"/>
          </a:solidFill>
          <a:prstDash val="solid"/>
        </a:ln>
        <a:effectLst/>
      </dgm:spPr>
      <dgm:t>
        <a:bodyPr/>
        <a:lstStyle/>
        <a:p>
          <a:r>
            <a:rPr lang="en-GB" sz="1600" dirty="0">
              <a:solidFill>
                <a:sysClr val="window" lastClr="FFFFFF"/>
              </a:solidFill>
              <a:latin typeface="Arial" panose="020B0604020202020204" pitchFamily="34" charset="0"/>
              <a:ea typeface="+mn-ea"/>
              <a:cs typeface="Arial" panose="020B0604020202020204" pitchFamily="34" charset="0"/>
            </a:rPr>
            <a:t>Access Harvard </a:t>
          </a:r>
          <a:r>
            <a:rPr lang="en-GB" sz="1600" dirty="0" err="1">
              <a:solidFill>
                <a:sysClr val="window" lastClr="FFFFFF"/>
              </a:solidFill>
              <a:latin typeface="Arial" panose="020B0604020202020204" pitchFamily="34" charset="0"/>
              <a:ea typeface="+mn-ea"/>
              <a:cs typeface="Arial" panose="020B0604020202020204" pitchFamily="34" charset="0"/>
            </a:rPr>
            <a:t>ManageMentor</a:t>
          </a:r>
          <a:r>
            <a:rPr lang="en-GB" sz="1600" dirty="0">
              <a:solidFill>
                <a:sysClr val="window" lastClr="FFFFFF"/>
              </a:solidFill>
              <a:latin typeface="Arial" panose="020B0604020202020204" pitchFamily="34" charset="0"/>
              <a:ea typeface="+mn-ea"/>
              <a:cs typeface="Arial" panose="020B0604020202020204" pitchFamily="34" charset="0"/>
            </a:rPr>
            <a:t> on Career Management</a:t>
          </a:r>
        </a:p>
      </dgm:t>
    </dgm:pt>
    <dgm:pt modelId="{AFFAC8DA-431C-4332-B5E1-D6B1007952EA}" type="parTrans" cxnId="{85570ACF-AA7D-4EAF-AE2E-AF6F8747A6C3}">
      <dgm:prSet/>
      <dgm:spPr/>
      <dgm:t>
        <a:bodyPr/>
        <a:lstStyle/>
        <a:p>
          <a:endParaRPr lang="en-GB"/>
        </a:p>
      </dgm:t>
    </dgm:pt>
    <dgm:pt modelId="{B468C641-ED03-4B49-BBDE-D9A7CF366FC2}" type="sibTrans" cxnId="{85570ACF-AA7D-4EAF-AE2E-AF6F8747A6C3}">
      <dgm:prSet/>
      <dgm:spPr/>
      <dgm:t>
        <a:bodyPr/>
        <a:lstStyle/>
        <a:p>
          <a:endParaRPr lang="en-GB"/>
        </a:p>
      </dgm:t>
    </dgm:pt>
    <dgm:pt modelId="{860C6835-A394-4364-8537-9FC55C9882FA}">
      <dgm:prSet custT="1"/>
      <dgm:spPr>
        <a:xfrm>
          <a:off x="1019769" y="1880750"/>
          <a:ext cx="6617888" cy="1063034"/>
        </a:xfrm>
        <a:prstGeom prst="rect">
          <a:avLst/>
        </a:prstGeom>
        <a:solidFill>
          <a:schemeClr val="accent2">
            <a:lumMod val="75000"/>
          </a:schemeClr>
        </a:solidFill>
        <a:ln w="25400" cap="flat" cmpd="sng" algn="ctr">
          <a:solidFill>
            <a:srgbClr val="0070C0"/>
          </a:solidFill>
          <a:prstDash val="solid"/>
        </a:ln>
        <a:effectLst/>
      </dgm:spPr>
      <dgm:t>
        <a:bodyPr/>
        <a:lstStyle/>
        <a:p>
          <a:r>
            <a:rPr lang="en-GB" sz="1600" dirty="0">
              <a:solidFill>
                <a:sysClr val="window" lastClr="FFFFFF"/>
              </a:solidFill>
              <a:latin typeface="Arial" panose="020B0604020202020204" pitchFamily="34" charset="0"/>
              <a:ea typeface="+mn-ea"/>
              <a:cs typeface="Arial" panose="020B0604020202020204" pitchFamily="34" charset="0"/>
            </a:rPr>
            <a:t>Follow up via webinars targeted at development areas</a:t>
          </a:r>
        </a:p>
      </dgm:t>
    </dgm:pt>
    <dgm:pt modelId="{6E63ACBF-5DA4-4553-8690-D5A72A473E69}" type="parTrans" cxnId="{0391178A-C421-4C27-AC56-54129F94FE30}">
      <dgm:prSet/>
      <dgm:spPr/>
      <dgm:t>
        <a:bodyPr/>
        <a:lstStyle/>
        <a:p>
          <a:endParaRPr lang="en-GB"/>
        </a:p>
      </dgm:t>
    </dgm:pt>
    <dgm:pt modelId="{11ED651A-950C-4FC3-8A6B-8A19ECC9F670}" type="sibTrans" cxnId="{0391178A-C421-4C27-AC56-54129F94FE30}">
      <dgm:prSet/>
      <dgm:spPr/>
      <dgm:t>
        <a:bodyPr/>
        <a:lstStyle/>
        <a:p>
          <a:endParaRPr lang="en-GB"/>
        </a:p>
      </dgm:t>
    </dgm:pt>
    <dgm:pt modelId="{1347D06B-5B3B-4087-B106-464F96C3F254}">
      <dgm:prSet custT="1"/>
      <dgm:spPr>
        <a:xfrm>
          <a:off x="936103" y="3168351"/>
          <a:ext cx="6750562" cy="603259"/>
        </a:xfrm>
        <a:solidFill>
          <a:schemeClr val="accent2">
            <a:lumMod val="75000"/>
          </a:schemeClr>
        </a:solidFill>
        <a:ln w="25400" cap="flat" cmpd="sng" algn="ctr">
          <a:solidFill>
            <a:srgbClr val="0070C0"/>
          </a:solidFill>
          <a:prstDash val="solid"/>
        </a:ln>
        <a:effectLst/>
      </dgm:spPr>
      <dgm:t>
        <a:bodyPr/>
        <a:lstStyle/>
        <a:p>
          <a:r>
            <a:rPr lang="en-GB" sz="1600" dirty="0">
              <a:solidFill>
                <a:sysClr val="window" lastClr="FFFFFF"/>
              </a:solidFill>
              <a:latin typeface="Arial" panose="020B0604020202020204" pitchFamily="34" charset="0"/>
              <a:ea typeface="+mn-ea"/>
              <a:cs typeface="Arial" panose="020B0604020202020204" pitchFamily="34" charset="0"/>
            </a:rPr>
            <a:t>Eligibility to compete for in person and virtual detail assignments  </a:t>
          </a:r>
        </a:p>
      </dgm:t>
    </dgm:pt>
    <dgm:pt modelId="{FD924ED9-5A50-4240-A673-B1740FBBBCE2}" type="sibTrans" cxnId="{EB8A8AD4-AEA0-437F-9AF8-D946A96670F4}">
      <dgm:prSet/>
      <dgm:spPr/>
      <dgm:t>
        <a:bodyPr/>
        <a:lstStyle/>
        <a:p>
          <a:endParaRPr lang="en-GB"/>
        </a:p>
      </dgm:t>
    </dgm:pt>
    <dgm:pt modelId="{4416EF2C-F664-4B9B-9FB9-DC3E6CB22187}" type="parTrans" cxnId="{EB8A8AD4-AEA0-437F-9AF8-D946A96670F4}">
      <dgm:prSet/>
      <dgm:spPr/>
      <dgm:t>
        <a:bodyPr/>
        <a:lstStyle/>
        <a:p>
          <a:endParaRPr lang="en-GB"/>
        </a:p>
      </dgm:t>
    </dgm:pt>
    <dgm:pt modelId="{FFCE1EB1-1181-4CEC-8563-C0777ACEAF15}">
      <dgm:prSet custT="1"/>
      <dgm:spPr>
        <a:xfrm>
          <a:off x="454816" y="301437"/>
          <a:ext cx="7182841" cy="603259"/>
        </a:xfrm>
        <a:prstGeom prst="rect">
          <a:avLst/>
        </a:prstGeom>
        <a:solidFill>
          <a:schemeClr val="accent2">
            <a:lumMod val="75000"/>
          </a:schemeClr>
        </a:solidFill>
        <a:ln w="25400" cap="flat" cmpd="sng" algn="ctr">
          <a:solidFill>
            <a:srgbClr val="0070C0"/>
          </a:solidFill>
          <a:prstDash val="solid"/>
        </a:ln>
        <a:effectLst/>
      </dgm:spPr>
      <dgm:t>
        <a:bodyPr/>
        <a:lstStyle/>
        <a:p>
          <a:r>
            <a:rPr lang="en-GB" sz="1600" dirty="0">
              <a:solidFill>
                <a:sysClr val="window" lastClr="FFFFFF"/>
              </a:solidFill>
              <a:latin typeface="Arial" panose="020B0604020202020204" pitchFamily="34" charset="0"/>
              <a:ea typeface="+mn-ea"/>
              <a:cs typeface="Arial" panose="020B0604020202020204" pitchFamily="34" charset="0"/>
            </a:rPr>
            <a:t>Self-Assessment tools on Career Management </a:t>
          </a:r>
          <a:r>
            <a:rPr lang="en-GB" sz="1600" dirty="0" err="1">
              <a:solidFill>
                <a:sysClr val="window" lastClr="FFFFFF"/>
              </a:solidFill>
              <a:latin typeface="Arial" panose="020B0604020202020204" pitchFamily="34" charset="0"/>
              <a:ea typeface="+mn-ea"/>
              <a:cs typeface="Arial" panose="020B0604020202020204" pitchFamily="34" charset="0"/>
            </a:rPr>
            <a:t>Behaviors</a:t>
          </a:r>
          <a:endParaRPr lang="en-GB" sz="1600" dirty="0">
            <a:solidFill>
              <a:sysClr val="window" lastClr="FFFFFF"/>
            </a:solidFill>
            <a:latin typeface="Arial" panose="020B0604020202020204" pitchFamily="34" charset="0"/>
            <a:ea typeface="+mn-ea"/>
            <a:cs typeface="Arial" panose="020B0604020202020204" pitchFamily="34" charset="0"/>
          </a:endParaRPr>
        </a:p>
      </dgm:t>
    </dgm:pt>
    <dgm:pt modelId="{F128691C-A12C-4B65-A2D2-6870B2481AF1}" type="sibTrans" cxnId="{CED7C677-F164-4173-B18B-8C95F585B800}">
      <dgm:prSet/>
      <dgm:spPr>
        <a:xfrm>
          <a:off x="-5454792" y="-835220"/>
          <a:ext cx="6494976" cy="6494976"/>
        </a:xfrm>
        <a:prstGeom prst="blockArc">
          <a:avLst>
            <a:gd name="adj1" fmla="val 18900000"/>
            <a:gd name="adj2" fmla="val 2700000"/>
            <a:gd name="adj3" fmla="val 333"/>
          </a:avLst>
        </a:prstGeom>
        <a:noFill/>
        <a:ln w="25400" cap="flat" cmpd="sng" algn="ctr">
          <a:solidFill>
            <a:srgbClr val="4F81BD">
              <a:shade val="60000"/>
              <a:hueOff val="0"/>
              <a:satOff val="0"/>
              <a:lumOff val="0"/>
              <a:alphaOff val="0"/>
            </a:srgbClr>
          </a:solidFill>
          <a:prstDash val="solid"/>
        </a:ln>
        <a:effectLst/>
      </dgm:spPr>
      <dgm:t>
        <a:bodyPr/>
        <a:lstStyle/>
        <a:p>
          <a:endParaRPr lang="en-GB"/>
        </a:p>
      </dgm:t>
    </dgm:pt>
    <dgm:pt modelId="{2C159259-BCB2-46C6-9BCD-7CADABDEA61C}" type="parTrans" cxnId="{CED7C677-F164-4173-B18B-8C95F585B800}">
      <dgm:prSet/>
      <dgm:spPr/>
      <dgm:t>
        <a:bodyPr/>
        <a:lstStyle/>
        <a:p>
          <a:endParaRPr lang="en-GB"/>
        </a:p>
      </dgm:t>
    </dgm:pt>
    <dgm:pt modelId="{7DB71894-C0F4-4E21-A0D8-1B1ED90AFDD6}">
      <dgm:prSet custT="1"/>
      <dgm:spPr>
        <a:xfrm>
          <a:off x="1019769" y="1880750"/>
          <a:ext cx="6617888" cy="1063034"/>
        </a:xfrm>
        <a:solidFill>
          <a:schemeClr val="accent2">
            <a:lumMod val="75000"/>
          </a:schemeClr>
        </a:solidFill>
        <a:ln w="25400" cap="flat" cmpd="sng" algn="ctr">
          <a:solidFill>
            <a:srgbClr val="0070C0"/>
          </a:solidFill>
          <a:prstDash val="solid"/>
        </a:ln>
        <a:effectLst/>
      </dgm:spPr>
      <dgm:t>
        <a:bodyPr/>
        <a:lstStyle/>
        <a:p>
          <a:r>
            <a:rPr lang="en-GB" sz="1600" dirty="0">
              <a:solidFill>
                <a:sysClr val="window" lastClr="FFFFFF"/>
              </a:solidFill>
              <a:latin typeface="Arial" panose="020B0604020202020204" pitchFamily="34" charset="0"/>
              <a:ea typeface="+mn-ea"/>
              <a:cs typeface="Arial" panose="020B0604020202020204" pitchFamily="34" charset="0"/>
            </a:rPr>
            <a:t>Career coaching experience in groups </a:t>
          </a:r>
        </a:p>
      </dgm:t>
    </dgm:pt>
    <dgm:pt modelId="{D94DC881-445E-49E9-BAF4-68A9F95A30F0}" type="parTrans" cxnId="{09443DCA-546C-4008-9CD7-C39BF39D5527}">
      <dgm:prSet/>
      <dgm:spPr/>
      <dgm:t>
        <a:bodyPr/>
        <a:lstStyle/>
        <a:p>
          <a:endParaRPr lang="en-US"/>
        </a:p>
      </dgm:t>
    </dgm:pt>
    <dgm:pt modelId="{E86AF92C-CEEF-485E-9670-70DD0636E355}" type="sibTrans" cxnId="{09443DCA-546C-4008-9CD7-C39BF39D5527}">
      <dgm:prSet/>
      <dgm:spPr/>
      <dgm:t>
        <a:bodyPr/>
        <a:lstStyle/>
        <a:p>
          <a:endParaRPr lang="en-US"/>
        </a:p>
      </dgm:t>
    </dgm:pt>
    <dgm:pt modelId="{0DD46F3D-37B2-4120-A451-3AB909F447D4}" type="pres">
      <dgm:prSet presAssocID="{94D7F0A4-E547-4182-ACB8-5F7E524DDCCD}" presName="Name0" presStyleCnt="0">
        <dgm:presLayoutVars>
          <dgm:chMax val="7"/>
          <dgm:chPref val="7"/>
          <dgm:dir/>
        </dgm:presLayoutVars>
      </dgm:prSet>
      <dgm:spPr/>
      <dgm:t>
        <a:bodyPr/>
        <a:lstStyle/>
        <a:p>
          <a:endParaRPr lang="en-GB"/>
        </a:p>
      </dgm:t>
    </dgm:pt>
    <dgm:pt modelId="{6912B1D0-7210-43DC-AAC1-752B58519D8B}" type="pres">
      <dgm:prSet presAssocID="{94D7F0A4-E547-4182-ACB8-5F7E524DDCCD}" presName="Name1" presStyleCnt="0"/>
      <dgm:spPr/>
    </dgm:pt>
    <dgm:pt modelId="{E61ABF8E-C758-4296-8099-23947588FAC6}" type="pres">
      <dgm:prSet presAssocID="{94D7F0A4-E547-4182-ACB8-5F7E524DDCCD}" presName="cycle" presStyleCnt="0"/>
      <dgm:spPr/>
    </dgm:pt>
    <dgm:pt modelId="{7F13DE49-2422-4F51-94F8-6F433E409AAD}" type="pres">
      <dgm:prSet presAssocID="{94D7F0A4-E547-4182-ACB8-5F7E524DDCCD}" presName="srcNode" presStyleLbl="node1" presStyleIdx="0" presStyleCnt="5"/>
      <dgm:spPr/>
    </dgm:pt>
    <dgm:pt modelId="{DB025701-DC3A-4D8B-9660-3296DF977B6D}" type="pres">
      <dgm:prSet presAssocID="{94D7F0A4-E547-4182-ACB8-5F7E524DDCCD}" presName="conn" presStyleLbl="parChTrans1D2" presStyleIdx="0" presStyleCnt="1"/>
      <dgm:spPr/>
      <dgm:t>
        <a:bodyPr/>
        <a:lstStyle/>
        <a:p>
          <a:endParaRPr lang="en-GB"/>
        </a:p>
      </dgm:t>
    </dgm:pt>
    <dgm:pt modelId="{0D84C6C7-C757-46E1-A133-C98004BDF23E}" type="pres">
      <dgm:prSet presAssocID="{94D7F0A4-E547-4182-ACB8-5F7E524DDCCD}" presName="extraNode" presStyleLbl="node1" presStyleIdx="0" presStyleCnt="5"/>
      <dgm:spPr/>
    </dgm:pt>
    <dgm:pt modelId="{989215B7-04AA-4CFE-851B-9247F33321AC}" type="pres">
      <dgm:prSet presAssocID="{94D7F0A4-E547-4182-ACB8-5F7E524DDCCD}" presName="dstNode" presStyleLbl="node1" presStyleIdx="0" presStyleCnt="5"/>
      <dgm:spPr/>
    </dgm:pt>
    <dgm:pt modelId="{C551BF95-8652-4BA9-A2BA-A193DD4715C7}" type="pres">
      <dgm:prSet presAssocID="{FFCE1EB1-1181-4CEC-8563-C0777ACEAF15}" presName="text_1" presStyleLbl="node1" presStyleIdx="0" presStyleCnt="5">
        <dgm:presLayoutVars>
          <dgm:bulletEnabled val="1"/>
        </dgm:presLayoutVars>
      </dgm:prSet>
      <dgm:spPr/>
      <dgm:t>
        <a:bodyPr/>
        <a:lstStyle/>
        <a:p>
          <a:endParaRPr lang="en-GB"/>
        </a:p>
      </dgm:t>
    </dgm:pt>
    <dgm:pt modelId="{5374F66C-35D6-4EE1-BFD6-FF3D0323F128}" type="pres">
      <dgm:prSet presAssocID="{FFCE1EB1-1181-4CEC-8563-C0777ACEAF15}" presName="accent_1" presStyleCnt="0"/>
      <dgm:spPr/>
    </dgm:pt>
    <dgm:pt modelId="{57C496CD-8EFD-48DF-B64B-9714FEB75BAE}" type="pres">
      <dgm:prSet presAssocID="{FFCE1EB1-1181-4CEC-8563-C0777ACEAF15}" presName="accentRepeatNode" presStyleLbl="solidFgAcc1" presStyleIdx="0" presStyleCnt="5" custLinFactNeighborX="-765" custLinFactNeighborY="-1327"/>
      <dgm:spPr>
        <a:xfrm>
          <a:off x="72010" y="216022"/>
          <a:ext cx="754074" cy="754074"/>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pt>
    <dgm:pt modelId="{99FAB21A-144D-4167-9D35-D090A2EE440F}" type="pres">
      <dgm:prSet presAssocID="{F5CE4BAB-1743-441C-AFD8-C24875A61A25}" presName="text_2" presStyleLbl="node1" presStyleIdx="1" presStyleCnt="5">
        <dgm:presLayoutVars>
          <dgm:bulletEnabled val="1"/>
        </dgm:presLayoutVars>
      </dgm:prSet>
      <dgm:spPr/>
      <dgm:t>
        <a:bodyPr/>
        <a:lstStyle/>
        <a:p>
          <a:endParaRPr lang="en-GB"/>
        </a:p>
      </dgm:t>
    </dgm:pt>
    <dgm:pt modelId="{783DF8C7-BA71-42C0-BBAF-509E63A477A4}" type="pres">
      <dgm:prSet presAssocID="{F5CE4BAB-1743-441C-AFD8-C24875A61A25}" presName="accent_2" presStyleCnt="0"/>
      <dgm:spPr/>
    </dgm:pt>
    <dgm:pt modelId="{807F42F8-A1F9-44EB-9BCF-3828ABCE2FB0}" type="pres">
      <dgm:prSet presAssocID="{F5CE4BAB-1743-441C-AFD8-C24875A61A25}" presName="accentRepeatNode" presStyleLbl="solidFgAcc1" presStyleIdx="1" presStyleCnt="5"/>
      <dgm:spPr>
        <a:xfrm>
          <a:off x="510057" y="1130630"/>
          <a:ext cx="754074" cy="754074"/>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pt>
    <dgm:pt modelId="{B10C4784-5284-40A5-A5FC-1CD99DADD85C}" type="pres">
      <dgm:prSet presAssocID="{860C6835-A394-4364-8537-9FC55C9882FA}" presName="text_3" presStyleLbl="node1" presStyleIdx="2" presStyleCnt="5" custScaleY="107429">
        <dgm:presLayoutVars>
          <dgm:bulletEnabled val="1"/>
        </dgm:presLayoutVars>
      </dgm:prSet>
      <dgm:spPr/>
      <dgm:t>
        <a:bodyPr/>
        <a:lstStyle/>
        <a:p>
          <a:endParaRPr lang="en-GB"/>
        </a:p>
      </dgm:t>
    </dgm:pt>
    <dgm:pt modelId="{EC950F28-BF6D-43F8-8DA2-F2C851EF0297}" type="pres">
      <dgm:prSet presAssocID="{860C6835-A394-4364-8537-9FC55C9882FA}" presName="accent_3" presStyleCnt="0"/>
      <dgm:spPr/>
    </dgm:pt>
    <dgm:pt modelId="{C621B890-36AA-49BD-9003-FAD7B30DF9A4}" type="pres">
      <dgm:prSet presAssocID="{860C6835-A394-4364-8537-9FC55C9882FA}" presName="accentRepeatNode" presStyleLbl="solidFgAcc1" presStyleIdx="2" presStyleCnt="5"/>
      <dgm:spPr>
        <a:xfrm>
          <a:off x="642732" y="2035230"/>
          <a:ext cx="754074" cy="754074"/>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pt>
    <dgm:pt modelId="{E8935EA7-2AF1-42E0-943F-012579E951AC}" type="pres">
      <dgm:prSet presAssocID="{7DB71894-C0F4-4E21-A0D8-1B1ED90AFDD6}" presName="text_4" presStyleLbl="node1" presStyleIdx="3" presStyleCnt="5">
        <dgm:presLayoutVars>
          <dgm:bulletEnabled val="1"/>
        </dgm:presLayoutVars>
      </dgm:prSet>
      <dgm:spPr>
        <a:prstGeom prst="rect">
          <a:avLst/>
        </a:prstGeom>
      </dgm:spPr>
      <dgm:t>
        <a:bodyPr/>
        <a:lstStyle/>
        <a:p>
          <a:endParaRPr lang="en-GB"/>
        </a:p>
      </dgm:t>
    </dgm:pt>
    <dgm:pt modelId="{40EDE80C-B081-4382-B928-3861A949E939}" type="pres">
      <dgm:prSet presAssocID="{7DB71894-C0F4-4E21-A0D8-1B1ED90AFDD6}" presName="accent_4" presStyleCnt="0"/>
      <dgm:spPr/>
    </dgm:pt>
    <dgm:pt modelId="{6B7A465E-1900-41B8-8E7D-6228418C7ED7}" type="pres">
      <dgm:prSet presAssocID="{7DB71894-C0F4-4E21-A0D8-1B1ED90AFDD6}" presName="accentRepeatNode" presStyleLbl="solidFgAcc1" presStyleIdx="3" presStyleCnt="5"/>
      <dgm:spPr/>
    </dgm:pt>
    <dgm:pt modelId="{E0DE772F-0A7E-4226-BFAD-A688E58D42DB}" type="pres">
      <dgm:prSet presAssocID="{1347D06B-5B3B-4087-B106-464F96C3F254}" presName="text_5" presStyleLbl="node1" presStyleIdx="4" presStyleCnt="5">
        <dgm:presLayoutVars>
          <dgm:bulletEnabled val="1"/>
        </dgm:presLayoutVars>
      </dgm:prSet>
      <dgm:spPr>
        <a:prstGeom prst="rect">
          <a:avLst/>
        </a:prstGeom>
      </dgm:spPr>
      <dgm:t>
        <a:bodyPr/>
        <a:lstStyle/>
        <a:p>
          <a:endParaRPr lang="en-GB"/>
        </a:p>
      </dgm:t>
    </dgm:pt>
    <dgm:pt modelId="{E605B62E-0161-41F3-B9F3-4CF1EBCFE111}" type="pres">
      <dgm:prSet presAssocID="{1347D06B-5B3B-4087-B106-464F96C3F254}" presName="accent_5" presStyleCnt="0"/>
      <dgm:spPr/>
    </dgm:pt>
    <dgm:pt modelId="{B40F0629-15F2-4BC3-B376-FF9C1519D96F}" type="pres">
      <dgm:prSet presAssocID="{1347D06B-5B3B-4087-B106-464F96C3F254}" presName="accentRepeatNode" presStyleLbl="solidFgAcc1" presStyleIdx="4" presStyleCnt="5"/>
      <dgm:spPr>
        <a:xfrm>
          <a:off x="510057" y="2939831"/>
          <a:ext cx="754074" cy="754074"/>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pt>
  </dgm:ptLst>
  <dgm:cxnLst>
    <dgm:cxn modelId="{0391178A-C421-4C27-AC56-54129F94FE30}" srcId="{94D7F0A4-E547-4182-ACB8-5F7E524DDCCD}" destId="{860C6835-A394-4364-8537-9FC55C9882FA}" srcOrd="2" destOrd="0" parTransId="{6E63ACBF-5DA4-4553-8690-D5A72A473E69}" sibTransId="{11ED651A-950C-4FC3-8A6B-8A19ECC9F670}"/>
    <dgm:cxn modelId="{CED7C677-F164-4173-B18B-8C95F585B800}" srcId="{94D7F0A4-E547-4182-ACB8-5F7E524DDCCD}" destId="{FFCE1EB1-1181-4CEC-8563-C0777ACEAF15}" srcOrd="0" destOrd="0" parTransId="{2C159259-BCB2-46C6-9BCD-7CADABDEA61C}" sibTransId="{F128691C-A12C-4B65-A2D2-6870B2481AF1}"/>
    <dgm:cxn modelId="{43ABEDD5-500D-47FB-BDEC-15EE9D948773}" type="presOf" srcId="{860C6835-A394-4364-8537-9FC55C9882FA}" destId="{B10C4784-5284-40A5-A5FC-1CD99DADD85C}" srcOrd="0" destOrd="0" presId="urn:microsoft.com/office/officeart/2008/layout/VerticalCurvedList"/>
    <dgm:cxn modelId="{09443DCA-546C-4008-9CD7-C39BF39D5527}" srcId="{94D7F0A4-E547-4182-ACB8-5F7E524DDCCD}" destId="{7DB71894-C0F4-4E21-A0D8-1B1ED90AFDD6}" srcOrd="3" destOrd="0" parTransId="{D94DC881-445E-49E9-BAF4-68A9F95A30F0}" sibTransId="{E86AF92C-CEEF-485E-9670-70DD0636E355}"/>
    <dgm:cxn modelId="{2A1D780B-AF75-4D8F-94C4-20DE21607ECA}" type="presOf" srcId="{F128691C-A12C-4B65-A2D2-6870B2481AF1}" destId="{DB025701-DC3A-4D8B-9660-3296DF977B6D}" srcOrd="0" destOrd="0" presId="urn:microsoft.com/office/officeart/2008/layout/VerticalCurvedList"/>
    <dgm:cxn modelId="{18909214-2318-40D6-8299-8470F7BA5E03}" type="presOf" srcId="{F5CE4BAB-1743-441C-AFD8-C24875A61A25}" destId="{99FAB21A-144D-4167-9D35-D090A2EE440F}" srcOrd="0" destOrd="0" presId="urn:microsoft.com/office/officeart/2008/layout/VerticalCurvedList"/>
    <dgm:cxn modelId="{322A3493-B457-4E24-AD5F-3998C5C23BCF}" type="presOf" srcId="{FFCE1EB1-1181-4CEC-8563-C0777ACEAF15}" destId="{C551BF95-8652-4BA9-A2BA-A193DD4715C7}" srcOrd="0" destOrd="0" presId="urn:microsoft.com/office/officeart/2008/layout/VerticalCurvedList"/>
    <dgm:cxn modelId="{EB8A8AD4-AEA0-437F-9AF8-D946A96670F4}" srcId="{94D7F0A4-E547-4182-ACB8-5F7E524DDCCD}" destId="{1347D06B-5B3B-4087-B106-464F96C3F254}" srcOrd="4" destOrd="0" parTransId="{4416EF2C-F664-4B9B-9FB9-DC3E6CB22187}" sibTransId="{FD924ED9-5A50-4240-A673-B1740FBBBCE2}"/>
    <dgm:cxn modelId="{85570ACF-AA7D-4EAF-AE2E-AF6F8747A6C3}" srcId="{94D7F0A4-E547-4182-ACB8-5F7E524DDCCD}" destId="{F5CE4BAB-1743-441C-AFD8-C24875A61A25}" srcOrd="1" destOrd="0" parTransId="{AFFAC8DA-431C-4332-B5E1-D6B1007952EA}" sibTransId="{B468C641-ED03-4B49-BBDE-D9A7CF366FC2}"/>
    <dgm:cxn modelId="{B7E878D1-6A83-489A-A75C-87538502CD0A}" type="presOf" srcId="{7DB71894-C0F4-4E21-A0D8-1B1ED90AFDD6}" destId="{E8935EA7-2AF1-42E0-943F-012579E951AC}" srcOrd="0" destOrd="0" presId="urn:microsoft.com/office/officeart/2008/layout/VerticalCurvedList"/>
    <dgm:cxn modelId="{236CCD7C-CC0D-4C4A-A174-7217421ED225}" type="presOf" srcId="{94D7F0A4-E547-4182-ACB8-5F7E524DDCCD}" destId="{0DD46F3D-37B2-4120-A451-3AB909F447D4}" srcOrd="0" destOrd="0" presId="urn:microsoft.com/office/officeart/2008/layout/VerticalCurvedList"/>
    <dgm:cxn modelId="{06BA424F-D07E-4C2D-BAC1-B40A2BAFFE0D}" type="presOf" srcId="{1347D06B-5B3B-4087-B106-464F96C3F254}" destId="{E0DE772F-0A7E-4226-BFAD-A688E58D42DB}" srcOrd="0" destOrd="0" presId="urn:microsoft.com/office/officeart/2008/layout/VerticalCurvedList"/>
    <dgm:cxn modelId="{8B23FC40-812E-4EF0-9774-9D0E8F31A176}" type="presParOf" srcId="{0DD46F3D-37B2-4120-A451-3AB909F447D4}" destId="{6912B1D0-7210-43DC-AAC1-752B58519D8B}" srcOrd="0" destOrd="0" presId="urn:microsoft.com/office/officeart/2008/layout/VerticalCurvedList"/>
    <dgm:cxn modelId="{139CC949-6BE5-4D97-B797-F103F57A61DA}" type="presParOf" srcId="{6912B1D0-7210-43DC-AAC1-752B58519D8B}" destId="{E61ABF8E-C758-4296-8099-23947588FAC6}" srcOrd="0" destOrd="0" presId="urn:microsoft.com/office/officeart/2008/layout/VerticalCurvedList"/>
    <dgm:cxn modelId="{B32064D5-FEAA-443F-AFDD-8554FFB8F3BF}" type="presParOf" srcId="{E61ABF8E-C758-4296-8099-23947588FAC6}" destId="{7F13DE49-2422-4F51-94F8-6F433E409AAD}" srcOrd="0" destOrd="0" presId="urn:microsoft.com/office/officeart/2008/layout/VerticalCurvedList"/>
    <dgm:cxn modelId="{1D64478B-3E15-4EB1-94F1-1247D5D93FBC}" type="presParOf" srcId="{E61ABF8E-C758-4296-8099-23947588FAC6}" destId="{DB025701-DC3A-4D8B-9660-3296DF977B6D}" srcOrd="1" destOrd="0" presId="urn:microsoft.com/office/officeart/2008/layout/VerticalCurvedList"/>
    <dgm:cxn modelId="{0FE825D2-22A5-47DB-A010-9B3C09022FDC}" type="presParOf" srcId="{E61ABF8E-C758-4296-8099-23947588FAC6}" destId="{0D84C6C7-C757-46E1-A133-C98004BDF23E}" srcOrd="2" destOrd="0" presId="urn:microsoft.com/office/officeart/2008/layout/VerticalCurvedList"/>
    <dgm:cxn modelId="{D06273FC-6DD6-4026-9069-39B800221B93}" type="presParOf" srcId="{E61ABF8E-C758-4296-8099-23947588FAC6}" destId="{989215B7-04AA-4CFE-851B-9247F33321AC}" srcOrd="3" destOrd="0" presId="urn:microsoft.com/office/officeart/2008/layout/VerticalCurvedList"/>
    <dgm:cxn modelId="{BF86BAAC-3900-4370-B923-EE340A965DB9}" type="presParOf" srcId="{6912B1D0-7210-43DC-AAC1-752B58519D8B}" destId="{C551BF95-8652-4BA9-A2BA-A193DD4715C7}" srcOrd="1" destOrd="0" presId="urn:microsoft.com/office/officeart/2008/layout/VerticalCurvedList"/>
    <dgm:cxn modelId="{A7EE42B9-433F-4854-8998-CF89E2E76758}" type="presParOf" srcId="{6912B1D0-7210-43DC-AAC1-752B58519D8B}" destId="{5374F66C-35D6-4EE1-BFD6-FF3D0323F128}" srcOrd="2" destOrd="0" presId="urn:microsoft.com/office/officeart/2008/layout/VerticalCurvedList"/>
    <dgm:cxn modelId="{3CCD0BE8-EC20-4A52-A10C-250D9D711557}" type="presParOf" srcId="{5374F66C-35D6-4EE1-BFD6-FF3D0323F128}" destId="{57C496CD-8EFD-48DF-B64B-9714FEB75BAE}" srcOrd="0" destOrd="0" presId="urn:microsoft.com/office/officeart/2008/layout/VerticalCurvedList"/>
    <dgm:cxn modelId="{5AB794B2-0A97-4E80-8602-F9CAB809A3FE}" type="presParOf" srcId="{6912B1D0-7210-43DC-AAC1-752B58519D8B}" destId="{99FAB21A-144D-4167-9D35-D090A2EE440F}" srcOrd="3" destOrd="0" presId="urn:microsoft.com/office/officeart/2008/layout/VerticalCurvedList"/>
    <dgm:cxn modelId="{1637F631-2C1A-48C2-B3D2-0560112263A2}" type="presParOf" srcId="{6912B1D0-7210-43DC-AAC1-752B58519D8B}" destId="{783DF8C7-BA71-42C0-BBAF-509E63A477A4}" srcOrd="4" destOrd="0" presId="urn:microsoft.com/office/officeart/2008/layout/VerticalCurvedList"/>
    <dgm:cxn modelId="{9B865CEA-8CC7-4672-8B5E-63A521000A16}" type="presParOf" srcId="{783DF8C7-BA71-42C0-BBAF-509E63A477A4}" destId="{807F42F8-A1F9-44EB-9BCF-3828ABCE2FB0}" srcOrd="0" destOrd="0" presId="urn:microsoft.com/office/officeart/2008/layout/VerticalCurvedList"/>
    <dgm:cxn modelId="{59C0E211-EE6D-4732-AAD4-C355D78CB6B3}" type="presParOf" srcId="{6912B1D0-7210-43DC-AAC1-752B58519D8B}" destId="{B10C4784-5284-40A5-A5FC-1CD99DADD85C}" srcOrd="5" destOrd="0" presId="urn:microsoft.com/office/officeart/2008/layout/VerticalCurvedList"/>
    <dgm:cxn modelId="{6515686F-71DD-441B-B2C4-0471313D4FA0}" type="presParOf" srcId="{6912B1D0-7210-43DC-AAC1-752B58519D8B}" destId="{EC950F28-BF6D-43F8-8DA2-F2C851EF0297}" srcOrd="6" destOrd="0" presId="urn:microsoft.com/office/officeart/2008/layout/VerticalCurvedList"/>
    <dgm:cxn modelId="{17E1AA09-9B53-401F-9878-F6E022858568}" type="presParOf" srcId="{EC950F28-BF6D-43F8-8DA2-F2C851EF0297}" destId="{C621B890-36AA-49BD-9003-FAD7B30DF9A4}" srcOrd="0" destOrd="0" presId="urn:microsoft.com/office/officeart/2008/layout/VerticalCurvedList"/>
    <dgm:cxn modelId="{67029139-5D1A-4851-A4A3-75123EB062A6}" type="presParOf" srcId="{6912B1D0-7210-43DC-AAC1-752B58519D8B}" destId="{E8935EA7-2AF1-42E0-943F-012579E951AC}" srcOrd="7" destOrd="0" presId="urn:microsoft.com/office/officeart/2008/layout/VerticalCurvedList"/>
    <dgm:cxn modelId="{1EE4F3B0-AE09-48FE-BE25-7D558E9FD627}" type="presParOf" srcId="{6912B1D0-7210-43DC-AAC1-752B58519D8B}" destId="{40EDE80C-B081-4382-B928-3861A949E939}" srcOrd="8" destOrd="0" presId="urn:microsoft.com/office/officeart/2008/layout/VerticalCurvedList"/>
    <dgm:cxn modelId="{16375680-6AF7-46EC-8E49-31A9ECA86D7D}" type="presParOf" srcId="{40EDE80C-B081-4382-B928-3861A949E939}" destId="{6B7A465E-1900-41B8-8E7D-6228418C7ED7}" srcOrd="0" destOrd="0" presId="urn:microsoft.com/office/officeart/2008/layout/VerticalCurvedList"/>
    <dgm:cxn modelId="{81549610-FA5E-49E6-9362-7DBAA3775548}" type="presParOf" srcId="{6912B1D0-7210-43DC-AAC1-752B58519D8B}" destId="{E0DE772F-0A7E-4226-BFAD-A688E58D42DB}" srcOrd="9" destOrd="0" presId="urn:microsoft.com/office/officeart/2008/layout/VerticalCurvedList"/>
    <dgm:cxn modelId="{8A11CEB8-8648-4702-A8C4-FE6C92CEEE39}" type="presParOf" srcId="{6912B1D0-7210-43DC-AAC1-752B58519D8B}" destId="{E605B62E-0161-41F3-B9F3-4CF1EBCFE111}" srcOrd="10" destOrd="0" presId="urn:microsoft.com/office/officeart/2008/layout/VerticalCurvedList"/>
    <dgm:cxn modelId="{CB55F2B9-83BA-46BA-BD96-6E6A994D1113}" type="presParOf" srcId="{E605B62E-0161-41F3-B9F3-4CF1EBCFE111}" destId="{B40F0629-15F2-4BC3-B376-FF9C1519D96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CAB147-8C72-4A1A-8A56-A5538DCE72E7}" type="doc">
      <dgm:prSet loTypeId="urn:microsoft.com/office/officeart/2005/8/layout/hList7" loCatId="list" qsTypeId="urn:microsoft.com/office/officeart/2005/8/quickstyle/simple1" qsCatId="simple" csTypeId="urn:microsoft.com/office/officeart/2005/8/colors/accent1_2" csCatId="accent1" phldr="1"/>
      <dgm:spPr/>
    </dgm:pt>
    <dgm:pt modelId="{C72E45FC-E1AD-48CF-9248-7216D4FD109A}">
      <dgm:prSet phldrT="[Text]" custT="1"/>
      <dgm:spPr>
        <a:solidFill>
          <a:srgbClr val="3E8AC7"/>
        </a:solidFill>
      </dgm:spPr>
      <dgm:t>
        <a:bodyPr/>
        <a:lstStyle/>
        <a:p>
          <a:endParaRPr lang="en-US" sz="1800" dirty="0"/>
        </a:p>
        <a:p>
          <a:r>
            <a:rPr lang="en-US" sz="1500" dirty="0"/>
            <a:t>200 women at all levels exposed to  a growth-based career model and continuous learning</a:t>
          </a:r>
        </a:p>
      </dgm:t>
    </dgm:pt>
    <dgm:pt modelId="{3FE327AF-7472-438D-9DC5-64790F68EE99}" type="parTrans" cxnId="{D62192D0-B2C7-4835-89B0-50D4039E4844}">
      <dgm:prSet/>
      <dgm:spPr/>
      <dgm:t>
        <a:bodyPr/>
        <a:lstStyle/>
        <a:p>
          <a:endParaRPr lang="en-US"/>
        </a:p>
      </dgm:t>
    </dgm:pt>
    <dgm:pt modelId="{7F9C79F7-30E1-4325-8B1D-AFDF6535255F}" type="sibTrans" cxnId="{D62192D0-B2C7-4835-89B0-50D4039E4844}">
      <dgm:prSet/>
      <dgm:spPr/>
      <dgm:t>
        <a:bodyPr/>
        <a:lstStyle/>
        <a:p>
          <a:endParaRPr lang="en-US"/>
        </a:p>
      </dgm:t>
    </dgm:pt>
    <dgm:pt modelId="{BC646F29-31CD-4543-B884-658BD43903F5}">
      <dgm:prSet phldrT="[Text]" custT="1"/>
      <dgm:spPr>
        <a:solidFill>
          <a:srgbClr val="3E8AC7"/>
        </a:solidFill>
      </dgm:spPr>
      <dgm:t>
        <a:bodyPr/>
        <a:lstStyle/>
        <a:p>
          <a:endParaRPr lang="en-US" sz="1800" dirty="0"/>
        </a:p>
        <a:p>
          <a:r>
            <a:rPr lang="en-US" sz="1500" dirty="0"/>
            <a:t>Scalability and Replicability test for other potential low-cost, high-impact and wide-reaching initiatives</a:t>
          </a:r>
        </a:p>
      </dgm:t>
    </dgm:pt>
    <dgm:pt modelId="{BEF58D1B-0A12-4005-92CB-D41206B8BC36}" type="parTrans" cxnId="{F7891B6A-8380-4179-8A2B-386EADF1F923}">
      <dgm:prSet/>
      <dgm:spPr/>
      <dgm:t>
        <a:bodyPr/>
        <a:lstStyle/>
        <a:p>
          <a:endParaRPr lang="en-US"/>
        </a:p>
      </dgm:t>
    </dgm:pt>
    <dgm:pt modelId="{EC916F32-9287-43E7-BCF7-BA7424914B1B}" type="sibTrans" cxnId="{F7891B6A-8380-4179-8A2B-386EADF1F923}">
      <dgm:prSet/>
      <dgm:spPr/>
      <dgm:t>
        <a:bodyPr/>
        <a:lstStyle/>
        <a:p>
          <a:endParaRPr lang="en-US"/>
        </a:p>
      </dgm:t>
    </dgm:pt>
    <dgm:pt modelId="{C25C2270-0BDE-4B62-AF13-B2877DC52E0C}">
      <dgm:prSet phldrT="[Text]" custT="1"/>
      <dgm:spPr>
        <a:solidFill>
          <a:srgbClr val="3E8AC7"/>
        </a:solidFill>
      </dgm:spPr>
      <dgm:t>
        <a:bodyPr/>
        <a:lstStyle/>
        <a:p>
          <a:endParaRPr lang="en-US" sz="1800" dirty="0"/>
        </a:p>
        <a:p>
          <a:r>
            <a:rPr lang="en-US" sz="1500" dirty="0"/>
            <a:t>Potential pools for virtual assignments, detail assignments and leadership </a:t>
          </a:r>
          <a:r>
            <a:rPr lang="en-US" sz="1500" dirty="0" err="1"/>
            <a:t>programmes</a:t>
          </a:r>
          <a:endParaRPr lang="en-US" sz="1500" dirty="0"/>
        </a:p>
      </dgm:t>
    </dgm:pt>
    <dgm:pt modelId="{0CBCCF27-D26C-449A-889E-0211D44D9806}" type="parTrans" cxnId="{16D5BF5D-7604-4B81-81E0-B50C4D8F86A9}">
      <dgm:prSet/>
      <dgm:spPr/>
      <dgm:t>
        <a:bodyPr/>
        <a:lstStyle/>
        <a:p>
          <a:endParaRPr lang="en-US"/>
        </a:p>
      </dgm:t>
    </dgm:pt>
    <dgm:pt modelId="{68B70BA1-F3E9-4589-8FC5-686B75014972}" type="sibTrans" cxnId="{16D5BF5D-7604-4B81-81E0-B50C4D8F86A9}">
      <dgm:prSet/>
      <dgm:spPr/>
      <dgm:t>
        <a:bodyPr/>
        <a:lstStyle/>
        <a:p>
          <a:endParaRPr lang="en-US"/>
        </a:p>
      </dgm:t>
    </dgm:pt>
    <dgm:pt modelId="{DC7F7865-4BA1-4D49-9887-7F472D7734E2}">
      <dgm:prSet custT="1"/>
      <dgm:spPr>
        <a:solidFill>
          <a:srgbClr val="3E8AC7"/>
        </a:solidFill>
      </dgm:spPr>
      <dgm:t>
        <a:bodyPr/>
        <a:lstStyle/>
        <a:p>
          <a:endParaRPr lang="en-US" sz="1800" dirty="0"/>
        </a:p>
        <a:p>
          <a:r>
            <a:rPr lang="en-US" sz="1500" dirty="0"/>
            <a:t>Promotion of </a:t>
          </a:r>
          <a:r>
            <a:rPr lang="en-US" sz="1500" dirty="0" smtClean="0"/>
            <a:t>organization </a:t>
          </a:r>
          <a:r>
            <a:rPr lang="en-US" sz="1500" dirty="0"/>
            <a:t>in gender-parity support with initiatives with high </a:t>
          </a:r>
          <a:r>
            <a:rPr lang="en-US" sz="1500" dirty="0" smtClean="0"/>
            <a:t>scalability</a:t>
          </a:r>
          <a:endParaRPr lang="en-US" sz="1500" dirty="0"/>
        </a:p>
      </dgm:t>
    </dgm:pt>
    <dgm:pt modelId="{EDD9EA1E-A416-42A6-ABCF-41BA070E5295}" type="parTrans" cxnId="{C05BC9AB-FE01-4635-8B26-D77520E378F0}">
      <dgm:prSet/>
      <dgm:spPr/>
      <dgm:t>
        <a:bodyPr/>
        <a:lstStyle/>
        <a:p>
          <a:endParaRPr lang="en-US"/>
        </a:p>
      </dgm:t>
    </dgm:pt>
    <dgm:pt modelId="{C60103F4-39F7-424E-9D87-396BCF96BC40}" type="sibTrans" cxnId="{C05BC9AB-FE01-4635-8B26-D77520E378F0}">
      <dgm:prSet/>
      <dgm:spPr/>
      <dgm:t>
        <a:bodyPr/>
        <a:lstStyle/>
        <a:p>
          <a:endParaRPr lang="en-US"/>
        </a:p>
      </dgm:t>
    </dgm:pt>
    <dgm:pt modelId="{E934DA09-F92D-45AA-AE89-5DA747950CBD}">
      <dgm:prSet custT="1"/>
      <dgm:spPr>
        <a:solidFill>
          <a:srgbClr val="3E8AC7"/>
        </a:solidFill>
      </dgm:spPr>
      <dgm:t>
        <a:bodyPr/>
        <a:lstStyle/>
        <a:p>
          <a:endParaRPr lang="en-US" sz="1400" dirty="0"/>
        </a:p>
        <a:p>
          <a:r>
            <a:rPr lang="en-US" sz="1400" dirty="0"/>
            <a:t>Promote UNDP as employer of choice with high-impact initiative. Ability to create a mini-case study and strengthen our  business case for future initiatives</a:t>
          </a:r>
        </a:p>
      </dgm:t>
    </dgm:pt>
    <dgm:pt modelId="{AF74E25A-DEAE-4A95-9860-F77E71C41A13}" type="parTrans" cxnId="{80B08154-7806-4817-8877-98BB92F69684}">
      <dgm:prSet/>
      <dgm:spPr/>
      <dgm:t>
        <a:bodyPr/>
        <a:lstStyle/>
        <a:p>
          <a:endParaRPr lang="en-US"/>
        </a:p>
      </dgm:t>
    </dgm:pt>
    <dgm:pt modelId="{6711B011-1C53-4661-B4E5-9B6C65162CB1}" type="sibTrans" cxnId="{80B08154-7806-4817-8877-98BB92F69684}">
      <dgm:prSet/>
      <dgm:spPr/>
      <dgm:t>
        <a:bodyPr/>
        <a:lstStyle/>
        <a:p>
          <a:endParaRPr lang="en-US"/>
        </a:p>
      </dgm:t>
    </dgm:pt>
    <dgm:pt modelId="{8D0972F8-2B40-46DA-998E-4031B085CBF2}">
      <dgm:prSet custT="1"/>
      <dgm:spPr>
        <a:solidFill>
          <a:srgbClr val="3E8AC7"/>
        </a:solidFill>
      </dgm:spPr>
      <dgm:t>
        <a:bodyPr/>
        <a:lstStyle/>
        <a:p>
          <a:endParaRPr lang="en-US" sz="1600" dirty="0" smtClean="0"/>
        </a:p>
        <a:p>
          <a:endParaRPr lang="en-US" sz="1600" dirty="0" smtClean="0"/>
        </a:p>
        <a:p>
          <a:r>
            <a:rPr lang="en-US" sz="1600" dirty="0" smtClean="0"/>
            <a:t>Potential </a:t>
          </a:r>
          <a:r>
            <a:rPr lang="en-US" sz="1600" dirty="0"/>
            <a:t>increase in engagement and levels of satisfaction with career management as measured by </a:t>
          </a:r>
          <a:r>
            <a:rPr lang="en-US" sz="1600" dirty="0" smtClean="0"/>
            <a:t> engagement surveys</a:t>
          </a:r>
          <a:endParaRPr lang="en-US" sz="1600" dirty="0"/>
        </a:p>
      </dgm:t>
    </dgm:pt>
    <dgm:pt modelId="{E1784E2F-8A51-4B92-B317-86732BAECD08}" type="parTrans" cxnId="{1EDD733C-32AB-4431-8B00-829CE1CC402B}">
      <dgm:prSet/>
      <dgm:spPr/>
      <dgm:t>
        <a:bodyPr/>
        <a:lstStyle/>
        <a:p>
          <a:endParaRPr lang="en-US"/>
        </a:p>
      </dgm:t>
    </dgm:pt>
    <dgm:pt modelId="{4FA0FE4C-51CD-43E3-BEAE-43E691F193E7}" type="sibTrans" cxnId="{1EDD733C-32AB-4431-8B00-829CE1CC402B}">
      <dgm:prSet/>
      <dgm:spPr/>
      <dgm:t>
        <a:bodyPr/>
        <a:lstStyle/>
        <a:p>
          <a:endParaRPr lang="en-US"/>
        </a:p>
      </dgm:t>
    </dgm:pt>
    <dgm:pt modelId="{673A187A-A293-4ED5-B822-A49AF6AB8939}" type="pres">
      <dgm:prSet presAssocID="{DFCAB147-8C72-4A1A-8A56-A5538DCE72E7}" presName="Name0" presStyleCnt="0">
        <dgm:presLayoutVars>
          <dgm:dir/>
          <dgm:resizeHandles val="exact"/>
        </dgm:presLayoutVars>
      </dgm:prSet>
      <dgm:spPr/>
    </dgm:pt>
    <dgm:pt modelId="{374B223E-9F84-4003-B075-2853C66267F3}" type="pres">
      <dgm:prSet presAssocID="{DFCAB147-8C72-4A1A-8A56-A5538DCE72E7}" presName="fgShape" presStyleLbl="fgShp" presStyleIdx="0" presStyleCnt="1" custFlipVert="1" custScaleY="6262" custLinFactY="5701" custLinFactNeighborX="-443" custLinFactNeighborY="100000"/>
      <dgm:spPr/>
    </dgm:pt>
    <dgm:pt modelId="{9D8F46DD-4C16-4F05-9E37-D4EDC14542A7}" type="pres">
      <dgm:prSet presAssocID="{DFCAB147-8C72-4A1A-8A56-A5538DCE72E7}" presName="linComp" presStyleCnt="0"/>
      <dgm:spPr/>
    </dgm:pt>
    <dgm:pt modelId="{43C191F2-E7D6-4329-8F7F-FF925B7EE4F6}" type="pres">
      <dgm:prSet presAssocID="{C72E45FC-E1AD-48CF-9248-7216D4FD109A}" presName="compNode" presStyleCnt="0"/>
      <dgm:spPr/>
    </dgm:pt>
    <dgm:pt modelId="{D21D7A1A-7A34-4E33-9D6F-A249EB81E8F8}" type="pres">
      <dgm:prSet presAssocID="{C72E45FC-E1AD-48CF-9248-7216D4FD109A}" presName="bkgdShape" presStyleLbl="node1" presStyleIdx="0" presStyleCnt="6" custLinFactNeighborY="-330"/>
      <dgm:spPr/>
      <dgm:t>
        <a:bodyPr/>
        <a:lstStyle/>
        <a:p>
          <a:endParaRPr lang="en-GB"/>
        </a:p>
      </dgm:t>
    </dgm:pt>
    <dgm:pt modelId="{E8B381A2-A757-414B-AB19-DB2E6F542C8C}" type="pres">
      <dgm:prSet presAssocID="{C72E45FC-E1AD-48CF-9248-7216D4FD109A}" presName="nodeTx" presStyleLbl="node1" presStyleIdx="0" presStyleCnt="6">
        <dgm:presLayoutVars>
          <dgm:bulletEnabled val="1"/>
        </dgm:presLayoutVars>
      </dgm:prSet>
      <dgm:spPr/>
      <dgm:t>
        <a:bodyPr/>
        <a:lstStyle/>
        <a:p>
          <a:endParaRPr lang="en-GB"/>
        </a:p>
      </dgm:t>
    </dgm:pt>
    <dgm:pt modelId="{B60AB35B-BBF3-4CE9-9088-5B445084E19B}" type="pres">
      <dgm:prSet presAssocID="{C72E45FC-E1AD-48CF-9248-7216D4FD109A}" presName="invisiNode" presStyleLbl="node1" presStyleIdx="0" presStyleCnt="6"/>
      <dgm:spPr/>
    </dgm:pt>
    <dgm:pt modelId="{41FA3CFF-17AA-4A6D-8928-089894F1AAAE}" type="pres">
      <dgm:prSet presAssocID="{C72E45FC-E1AD-48CF-9248-7216D4FD109A}"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DBC0634F-330B-42AF-9975-C7D5D61D0BE7}" type="pres">
      <dgm:prSet presAssocID="{7F9C79F7-30E1-4325-8B1D-AFDF6535255F}" presName="sibTrans" presStyleLbl="sibTrans2D1" presStyleIdx="0" presStyleCnt="0"/>
      <dgm:spPr/>
      <dgm:t>
        <a:bodyPr/>
        <a:lstStyle/>
        <a:p>
          <a:endParaRPr lang="en-GB"/>
        </a:p>
      </dgm:t>
    </dgm:pt>
    <dgm:pt modelId="{18AE7896-6ACE-47D0-A49F-5362C9D73171}" type="pres">
      <dgm:prSet presAssocID="{BC646F29-31CD-4543-B884-658BD43903F5}" presName="compNode" presStyleCnt="0"/>
      <dgm:spPr/>
    </dgm:pt>
    <dgm:pt modelId="{53E126B2-6AB0-43F9-BF9C-C9342E81DC81}" type="pres">
      <dgm:prSet presAssocID="{BC646F29-31CD-4543-B884-658BD43903F5}" presName="bkgdShape" presStyleLbl="node1" presStyleIdx="1" presStyleCnt="6" custLinFactNeighborX="-783" custLinFactNeighborY="-330"/>
      <dgm:spPr/>
      <dgm:t>
        <a:bodyPr/>
        <a:lstStyle/>
        <a:p>
          <a:endParaRPr lang="en-GB"/>
        </a:p>
      </dgm:t>
    </dgm:pt>
    <dgm:pt modelId="{0F6D3FF1-17EC-4B9B-B220-86FE9DB680D5}" type="pres">
      <dgm:prSet presAssocID="{BC646F29-31CD-4543-B884-658BD43903F5}" presName="nodeTx" presStyleLbl="node1" presStyleIdx="1" presStyleCnt="6">
        <dgm:presLayoutVars>
          <dgm:bulletEnabled val="1"/>
        </dgm:presLayoutVars>
      </dgm:prSet>
      <dgm:spPr/>
      <dgm:t>
        <a:bodyPr/>
        <a:lstStyle/>
        <a:p>
          <a:endParaRPr lang="en-GB"/>
        </a:p>
      </dgm:t>
    </dgm:pt>
    <dgm:pt modelId="{ED140B0B-9947-465A-A63A-59BAF9A4AA8C}" type="pres">
      <dgm:prSet presAssocID="{BC646F29-31CD-4543-B884-658BD43903F5}" presName="invisiNode" presStyleLbl="node1" presStyleIdx="1" presStyleCnt="6"/>
      <dgm:spPr/>
    </dgm:pt>
    <dgm:pt modelId="{3BC26CE2-D40C-4EAE-8189-9C0D228117A5}" type="pres">
      <dgm:prSet presAssocID="{BC646F29-31CD-4543-B884-658BD43903F5}" presName="imagNode" presStyleLbl="fgImgPlace1" presStyleIdx="1" presStyleCnt="6"/>
      <dgm:spPr>
        <a:blipFill>
          <a:blip xmlns:r="http://schemas.openxmlformats.org/officeDocument/2006/relationships" r:embed="rId2" cstate="print">
            <a:extLst>
              <a:ext uri="{BEBA8EAE-BF5A-486C-A8C5-ECC9F3942E4B}">
                <a14:imgProps xmlns:a14="http://schemas.microsoft.com/office/drawing/2010/main">
                  <a14:imgLayer r:embed="rId3">
                    <a14:imgEffect>
                      <a14:colorTemperature colorTemp="4598"/>
                    </a14:imgEffect>
                  </a14:imgLayer>
                </a14:imgProps>
              </a:ext>
              <a:ext uri="{28A0092B-C50C-407E-A947-70E740481C1C}">
                <a14:useLocalDpi xmlns:a14="http://schemas.microsoft.com/office/drawing/2010/main" val="0"/>
              </a:ext>
            </a:extLst>
          </a:blip>
          <a:srcRect/>
          <a:stretch>
            <a:fillRect/>
          </a:stretch>
        </a:blipFill>
      </dgm:spPr>
    </dgm:pt>
    <dgm:pt modelId="{7AF15BCB-BEDF-49A2-8557-5B698986C677}" type="pres">
      <dgm:prSet presAssocID="{EC916F32-9287-43E7-BCF7-BA7424914B1B}" presName="sibTrans" presStyleLbl="sibTrans2D1" presStyleIdx="0" presStyleCnt="0"/>
      <dgm:spPr/>
      <dgm:t>
        <a:bodyPr/>
        <a:lstStyle/>
        <a:p>
          <a:endParaRPr lang="en-GB"/>
        </a:p>
      </dgm:t>
    </dgm:pt>
    <dgm:pt modelId="{FA1DF1A3-7630-4784-8022-C0B96DE6E2B8}" type="pres">
      <dgm:prSet presAssocID="{DC7F7865-4BA1-4D49-9887-7F472D7734E2}" presName="compNode" presStyleCnt="0"/>
      <dgm:spPr/>
    </dgm:pt>
    <dgm:pt modelId="{F2F6D779-4756-4FA8-8FD5-F82ACC6819C4}" type="pres">
      <dgm:prSet presAssocID="{DC7F7865-4BA1-4D49-9887-7F472D7734E2}" presName="bkgdShape" presStyleLbl="node1" presStyleIdx="2" presStyleCnt="6" custLinFactNeighborY="-330"/>
      <dgm:spPr/>
      <dgm:t>
        <a:bodyPr/>
        <a:lstStyle/>
        <a:p>
          <a:endParaRPr lang="en-GB"/>
        </a:p>
      </dgm:t>
    </dgm:pt>
    <dgm:pt modelId="{E9BF39A0-83A2-491D-BCB3-537571291762}" type="pres">
      <dgm:prSet presAssocID="{DC7F7865-4BA1-4D49-9887-7F472D7734E2}" presName="nodeTx" presStyleLbl="node1" presStyleIdx="2" presStyleCnt="6">
        <dgm:presLayoutVars>
          <dgm:bulletEnabled val="1"/>
        </dgm:presLayoutVars>
      </dgm:prSet>
      <dgm:spPr/>
      <dgm:t>
        <a:bodyPr/>
        <a:lstStyle/>
        <a:p>
          <a:endParaRPr lang="en-GB"/>
        </a:p>
      </dgm:t>
    </dgm:pt>
    <dgm:pt modelId="{67691328-909C-4305-9CC7-667109D3FB7D}" type="pres">
      <dgm:prSet presAssocID="{DC7F7865-4BA1-4D49-9887-7F472D7734E2}" presName="invisiNode" presStyleLbl="node1" presStyleIdx="2" presStyleCnt="6"/>
      <dgm:spPr/>
    </dgm:pt>
    <dgm:pt modelId="{BA381D7F-269D-4DAB-BD0D-6DDDD6B99A33}" type="pres">
      <dgm:prSet presAssocID="{DC7F7865-4BA1-4D49-9887-7F472D7734E2}" presName="imagNode" presStyleLbl="fgImgPlace1" presStyleIdx="2" presStyleCnt="6" custScaleY="100459" custLinFactNeighborX="-1170" custLinFactNeighborY="-1553"/>
      <dgm:spPr>
        <a:blipFill dpi="0" rotWithShape="1">
          <a:blip xmlns:r="http://schemas.openxmlformats.org/officeDocument/2006/relationships"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l="-10974" t="-3347" r="-103886" b="-14575"/>
          </a:stretch>
        </a:blipFill>
      </dgm:spPr>
    </dgm:pt>
    <dgm:pt modelId="{CE1A0E34-1B5A-4FEA-9568-2259467C256F}" type="pres">
      <dgm:prSet presAssocID="{C60103F4-39F7-424E-9D87-396BCF96BC40}" presName="sibTrans" presStyleLbl="sibTrans2D1" presStyleIdx="0" presStyleCnt="0"/>
      <dgm:spPr/>
      <dgm:t>
        <a:bodyPr/>
        <a:lstStyle/>
        <a:p>
          <a:endParaRPr lang="en-GB"/>
        </a:p>
      </dgm:t>
    </dgm:pt>
    <dgm:pt modelId="{7FB07F57-4816-460C-BCEC-1E65F1A08CF9}" type="pres">
      <dgm:prSet presAssocID="{C25C2270-0BDE-4B62-AF13-B2877DC52E0C}" presName="compNode" presStyleCnt="0"/>
      <dgm:spPr/>
    </dgm:pt>
    <dgm:pt modelId="{CBAA7BA9-9EEF-4A5F-A45A-3E16D402C052}" type="pres">
      <dgm:prSet presAssocID="{C25C2270-0BDE-4B62-AF13-B2877DC52E0C}" presName="bkgdShape" presStyleLbl="node1" presStyleIdx="3" presStyleCnt="6" custLinFactNeighborY="-330"/>
      <dgm:spPr/>
      <dgm:t>
        <a:bodyPr/>
        <a:lstStyle/>
        <a:p>
          <a:endParaRPr lang="en-GB"/>
        </a:p>
      </dgm:t>
    </dgm:pt>
    <dgm:pt modelId="{2F099959-3F93-495D-AB7C-37F0FAE7AB8A}" type="pres">
      <dgm:prSet presAssocID="{C25C2270-0BDE-4B62-AF13-B2877DC52E0C}" presName="nodeTx" presStyleLbl="node1" presStyleIdx="3" presStyleCnt="6">
        <dgm:presLayoutVars>
          <dgm:bulletEnabled val="1"/>
        </dgm:presLayoutVars>
      </dgm:prSet>
      <dgm:spPr/>
      <dgm:t>
        <a:bodyPr/>
        <a:lstStyle/>
        <a:p>
          <a:endParaRPr lang="en-GB"/>
        </a:p>
      </dgm:t>
    </dgm:pt>
    <dgm:pt modelId="{A04DC855-CD72-49A3-BB93-EB20F486E6C9}" type="pres">
      <dgm:prSet presAssocID="{C25C2270-0BDE-4B62-AF13-B2877DC52E0C}" presName="invisiNode" presStyleLbl="node1" presStyleIdx="3" presStyleCnt="6"/>
      <dgm:spPr/>
    </dgm:pt>
    <dgm:pt modelId="{FF4B9BEA-A1F4-4E11-BF5F-B6615AFB2E92}" type="pres">
      <dgm:prSet presAssocID="{C25C2270-0BDE-4B62-AF13-B2877DC52E0C}" presName="imagNode" presStyleLbl="fgImgPlace1" presStyleIdx="3" presStyleCnt="6" custLinFactNeighborX="1268" custLinFactNeighborY="-634"/>
      <dgm:spPr>
        <a:blipFill>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dgm:spPr>
    </dgm:pt>
    <dgm:pt modelId="{09401496-A1FB-4F4B-800A-B58E582CC06B}" type="pres">
      <dgm:prSet presAssocID="{68B70BA1-F3E9-4589-8FC5-686B75014972}" presName="sibTrans" presStyleLbl="sibTrans2D1" presStyleIdx="0" presStyleCnt="0"/>
      <dgm:spPr/>
      <dgm:t>
        <a:bodyPr/>
        <a:lstStyle/>
        <a:p>
          <a:endParaRPr lang="en-GB"/>
        </a:p>
      </dgm:t>
    </dgm:pt>
    <dgm:pt modelId="{6D903680-FC7A-49B4-AFA9-A7864A5B6EB2}" type="pres">
      <dgm:prSet presAssocID="{E934DA09-F92D-45AA-AE89-5DA747950CBD}" presName="compNode" presStyleCnt="0"/>
      <dgm:spPr/>
    </dgm:pt>
    <dgm:pt modelId="{84632159-690C-49F4-B180-8ECF52F2C5C9}" type="pres">
      <dgm:prSet presAssocID="{E934DA09-F92D-45AA-AE89-5DA747950CBD}" presName="bkgdShape" presStyleLbl="node1" presStyleIdx="4" presStyleCnt="6" custLinFactNeighborY="-330"/>
      <dgm:spPr/>
      <dgm:t>
        <a:bodyPr/>
        <a:lstStyle/>
        <a:p>
          <a:endParaRPr lang="en-GB"/>
        </a:p>
      </dgm:t>
    </dgm:pt>
    <dgm:pt modelId="{0C9AA698-F6E7-45A3-967C-F334ED497413}" type="pres">
      <dgm:prSet presAssocID="{E934DA09-F92D-45AA-AE89-5DA747950CBD}" presName="nodeTx" presStyleLbl="node1" presStyleIdx="4" presStyleCnt="6">
        <dgm:presLayoutVars>
          <dgm:bulletEnabled val="1"/>
        </dgm:presLayoutVars>
      </dgm:prSet>
      <dgm:spPr/>
      <dgm:t>
        <a:bodyPr/>
        <a:lstStyle/>
        <a:p>
          <a:endParaRPr lang="en-GB"/>
        </a:p>
      </dgm:t>
    </dgm:pt>
    <dgm:pt modelId="{193D5F5C-0E0E-427C-9D14-EDFC83D80391}" type="pres">
      <dgm:prSet presAssocID="{E934DA09-F92D-45AA-AE89-5DA747950CBD}" presName="invisiNode" presStyleLbl="node1" presStyleIdx="4" presStyleCnt="6"/>
      <dgm:spPr/>
    </dgm:pt>
    <dgm:pt modelId="{78877D69-8B14-44D8-8151-1D2FA7A705B2}" type="pres">
      <dgm:prSet presAssocID="{E934DA09-F92D-45AA-AE89-5DA747950CBD}" presName="imagNode" presStyleLbl="fgImgPlace1" presStyleIdx="4" presStyleCnt="6"/>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l="-7000" r="-7000"/>
          </a:stretch>
        </a:blipFill>
      </dgm:spPr>
    </dgm:pt>
    <dgm:pt modelId="{FDF07BA6-38B7-4970-8B53-AAC832F06C72}" type="pres">
      <dgm:prSet presAssocID="{6711B011-1C53-4661-B4E5-9B6C65162CB1}" presName="sibTrans" presStyleLbl="sibTrans2D1" presStyleIdx="0" presStyleCnt="0"/>
      <dgm:spPr/>
      <dgm:t>
        <a:bodyPr/>
        <a:lstStyle/>
        <a:p>
          <a:endParaRPr lang="en-GB"/>
        </a:p>
      </dgm:t>
    </dgm:pt>
    <dgm:pt modelId="{B16099E2-20A6-4CEA-9F2A-5EC94F1A9CC9}" type="pres">
      <dgm:prSet presAssocID="{8D0972F8-2B40-46DA-998E-4031B085CBF2}" presName="compNode" presStyleCnt="0"/>
      <dgm:spPr/>
    </dgm:pt>
    <dgm:pt modelId="{270B5C54-E7C4-4009-B2F1-F6178A0AFF95}" type="pres">
      <dgm:prSet presAssocID="{8D0972F8-2B40-46DA-998E-4031B085CBF2}" presName="bkgdShape" presStyleLbl="node1" presStyleIdx="5" presStyleCnt="6" custLinFactNeighborX="-1458" custLinFactNeighborY="-330"/>
      <dgm:spPr/>
      <dgm:t>
        <a:bodyPr/>
        <a:lstStyle/>
        <a:p>
          <a:endParaRPr lang="en-GB"/>
        </a:p>
      </dgm:t>
    </dgm:pt>
    <dgm:pt modelId="{B3494A3E-9C0A-47DF-AD59-21C12FA7C3D5}" type="pres">
      <dgm:prSet presAssocID="{8D0972F8-2B40-46DA-998E-4031B085CBF2}" presName="nodeTx" presStyleLbl="node1" presStyleIdx="5" presStyleCnt="6">
        <dgm:presLayoutVars>
          <dgm:bulletEnabled val="1"/>
        </dgm:presLayoutVars>
      </dgm:prSet>
      <dgm:spPr/>
      <dgm:t>
        <a:bodyPr/>
        <a:lstStyle/>
        <a:p>
          <a:endParaRPr lang="en-GB"/>
        </a:p>
      </dgm:t>
    </dgm:pt>
    <dgm:pt modelId="{CEAFF2A6-1F33-4AC1-944C-CC0DED6F53E6}" type="pres">
      <dgm:prSet presAssocID="{8D0972F8-2B40-46DA-998E-4031B085CBF2}" presName="invisiNode" presStyleLbl="node1" presStyleIdx="5" presStyleCnt="6"/>
      <dgm:spPr/>
    </dgm:pt>
    <dgm:pt modelId="{48A708E6-6210-409B-9BB7-5FE423619D41}" type="pres">
      <dgm:prSet presAssocID="{8D0972F8-2B40-46DA-998E-4031B085CBF2}" presName="imagNode" presStyleLbl="fgImgPlace1" presStyleIdx="5" presStyleCnt="6" custLinFactNeighborX="4051" custLinFactNeighborY="1312"/>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0000" r="-20000"/>
          </a:stretch>
        </a:blipFill>
      </dgm:spPr>
    </dgm:pt>
  </dgm:ptLst>
  <dgm:cxnLst>
    <dgm:cxn modelId="{E4D5FC56-D3FE-4D48-9D97-41EECA3A1FF6}" type="presOf" srcId="{E934DA09-F92D-45AA-AE89-5DA747950CBD}" destId="{0C9AA698-F6E7-45A3-967C-F334ED497413}" srcOrd="1" destOrd="0" presId="urn:microsoft.com/office/officeart/2005/8/layout/hList7"/>
    <dgm:cxn modelId="{3E12606E-A98D-479D-954A-D1ECA4B9F168}" type="presOf" srcId="{BC646F29-31CD-4543-B884-658BD43903F5}" destId="{53E126B2-6AB0-43F9-BF9C-C9342E81DC81}" srcOrd="0" destOrd="0" presId="urn:microsoft.com/office/officeart/2005/8/layout/hList7"/>
    <dgm:cxn modelId="{595F64C8-8EE1-40FA-8F08-915B7B17FF89}" type="presOf" srcId="{6711B011-1C53-4661-B4E5-9B6C65162CB1}" destId="{FDF07BA6-38B7-4970-8B53-AAC832F06C72}" srcOrd="0" destOrd="0" presId="urn:microsoft.com/office/officeart/2005/8/layout/hList7"/>
    <dgm:cxn modelId="{33601ABC-6381-41F6-895F-2157F86C818D}" type="presOf" srcId="{C72E45FC-E1AD-48CF-9248-7216D4FD109A}" destId="{E8B381A2-A757-414B-AB19-DB2E6F542C8C}" srcOrd="1" destOrd="0" presId="urn:microsoft.com/office/officeart/2005/8/layout/hList7"/>
    <dgm:cxn modelId="{031CEB56-FA9B-4CD1-9D6C-6A285BAC3465}" type="presOf" srcId="{EC916F32-9287-43E7-BCF7-BA7424914B1B}" destId="{7AF15BCB-BEDF-49A2-8557-5B698986C677}" srcOrd="0" destOrd="0" presId="urn:microsoft.com/office/officeart/2005/8/layout/hList7"/>
    <dgm:cxn modelId="{FAC5071D-0F11-4B0A-B951-806460B506A2}" type="presOf" srcId="{8D0972F8-2B40-46DA-998E-4031B085CBF2}" destId="{270B5C54-E7C4-4009-B2F1-F6178A0AFF95}" srcOrd="0" destOrd="0" presId="urn:microsoft.com/office/officeart/2005/8/layout/hList7"/>
    <dgm:cxn modelId="{80B08154-7806-4817-8877-98BB92F69684}" srcId="{DFCAB147-8C72-4A1A-8A56-A5538DCE72E7}" destId="{E934DA09-F92D-45AA-AE89-5DA747950CBD}" srcOrd="4" destOrd="0" parTransId="{AF74E25A-DEAE-4A95-9860-F77E71C41A13}" sibTransId="{6711B011-1C53-4661-B4E5-9B6C65162CB1}"/>
    <dgm:cxn modelId="{1EDD733C-32AB-4431-8B00-829CE1CC402B}" srcId="{DFCAB147-8C72-4A1A-8A56-A5538DCE72E7}" destId="{8D0972F8-2B40-46DA-998E-4031B085CBF2}" srcOrd="5" destOrd="0" parTransId="{E1784E2F-8A51-4B92-B317-86732BAECD08}" sibTransId="{4FA0FE4C-51CD-43E3-BEAE-43E691F193E7}"/>
    <dgm:cxn modelId="{98D640A8-7896-4492-8F72-BBA90B3A5437}" type="presOf" srcId="{DC7F7865-4BA1-4D49-9887-7F472D7734E2}" destId="{E9BF39A0-83A2-491D-BCB3-537571291762}" srcOrd="1" destOrd="0" presId="urn:microsoft.com/office/officeart/2005/8/layout/hList7"/>
    <dgm:cxn modelId="{6F348EF7-7F46-470C-B87C-2C79875EEB7E}" type="presOf" srcId="{8D0972F8-2B40-46DA-998E-4031B085CBF2}" destId="{B3494A3E-9C0A-47DF-AD59-21C12FA7C3D5}" srcOrd="1" destOrd="0" presId="urn:microsoft.com/office/officeart/2005/8/layout/hList7"/>
    <dgm:cxn modelId="{F7891B6A-8380-4179-8A2B-386EADF1F923}" srcId="{DFCAB147-8C72-4A1A-8A56-A5538DCE72E7}" destId="{BC646F29-31CD-4543-B884-658BD43903F5}" srcOrd="1" destOrd="0" parTransId="{BEF58D1B-0A12-4005-92CB-D41206B8BC36}" sibTransId="{EC916F32-9287-43E7-BCF7-BA7424914B1B}"/>
    <dgm:cxn modelId="{C3A8ABB3-E49B-4471-BE58-0D2C4B43B7FB}" type="presOf" srcId="{C72E45FC-E1AD-48CF-9248-7216D4FD109A}" destId="{D21D7A1A-7A34-4E33-9D6F-A249EB81E8F8}" srcOrd="0" destOrd="0" presId="urn:microsoft.com/office/officeart/2005/8/layout/hList7"/>
    <dgm:cxn modelId="{633E4E7E-2220-4B10-A445-DAC966B3947C}" type="presOf" srcId="{C25C2270-0BDE-4B62-AF13-B2877DC52E0C}" destId="{2F099959-3F93-495D-AB7C-37F0FAE7AB8A}" srcOrd="1" destOrd="0" presId="urn:microsoft.com/office/officeart/2005/8/layout/hList7"/>
    <dgm:cxn modelId="{D62192D0-B2C7-4835-89B0-50D4039E4844}" srcId="{DFCAB147-8C72-4A1A-8A56-A5538DCE72E7}" destId="{C72E45FC-E1AD-48CF-9248-7216D4FD109A}" srcOrd="0" destOrd="0" parTransId="{3FE327AF-7472-438D-9DC5-64790F68EE99}" sibTransId="{7F9C79F7-30E1-4325-8B1D-AFDF6535255F}"/>
    <dgm:cxn modelId="{EB1D4FFF-C341-4264-AC63-20F9A29C994D}" type="presOf" srcId="{7F9C79F7-30E1-4325-8B1D-AFDF6535255F}" destId="{DBC0634F-330B-42AF-9975-C7D5D61D0BE7}" srcOrd="0" destOrd="0" presId="urn:microsoft.com/office/officeart/2005/8/layout/hList7"/>
    <dgm:cxn modelId="{BEDC54A3-55EA-4377-9F97-244721EB6885}" type="presOf" srcId="{C25C2270-0BDE-4B62-AF13-B2877DC52E0C}" destId="{CBAA7BA9-9EEF-4A5F-A45A-3E16D402C052}" srcOrd="0" destOrd="0" presId="urn:microsoft.com/office/officeart/2005/8/layout/hList7"/>
    <dgm:cxn modelId="{8BF4AEB0-31E0-41EC-9EF9-88C9D441A6F0}" type="presOf" srcId="{E934DA09-F92D-45AA-AE89-5DA747950CBD}" destId="{84632159-690C-49F4-B180-8ECF52F2C5C9}" srcOrd="0" destOrd="0" presId="urn:microsoft.com/office/officeart/2005/8/layout/hList7"/>
    <dgm:cxn modelId="{1E5918D3-3B25-4E8F-926D-61EAD3BB8B36}" type="presOf" srcId="{BC646F29-31CD-4543-B884-658BD43903F5}" destId="{0F6D3FF1-17EC-4B9B-B220-86FE9DB680D5}" srcOrd="1" destOrd="0" presId="urn:microsoft.com/office/officeart/2005/8/layout/hList7"/>
    <dgm:cxn modelId="{C05BC9AB-FE01-4635-8B26-D77520E378F0}" srcId="{DFCAB147-8C72-4A1A-8A56-A5538DCE72E7}" destId="{DC7F7865-4BA1-4D49-9887-7F472D7734E2}" srcOrd="2" destOrd="0" parTransId="{EDD9EA1E-A416-42A6-ABCF-41BA070E5295}" sibTransId="{C60103F4-39F7-424E-9D87-396BCF96BC40}"/>
    <dgm:cxn modelId="{197D743F-887B-4E58-AB08-D4A9C8FFD09E}" type="presOf" srcId="{DC7F7865-4BA1-4D49-9887-7F472D7734E2}" destId="{F2F6D779-4756-4FA8-8FD5-F82ACC6819C4}" srcOrd="0" destOrd="0" presId="urn:microsoft.com/office/officeart/2005/8/layout/hList7"/>
    <dgm:cxn modelId="{16D5BF5D-7604-4B81-81E0-B50C4D8F86A9}" srcId="{DFCAB147-8C72-4A1A-8A56-A5538DCE72E7}" destId="{C25C2270-0BDE-4B62-AF13-B2877DC52E0C}" srcOrd="3" destOrd="0" parTransId="{0CBCCF27-D26C-449A-889E-0211D44D9806}" sibTransId="{68B70BA1-F3E9-4589-8FC5-686B75014972}"/>
    <dgm:cxn modelId="{1784861F-BAE0-4091-9174-2A36F947442F}" type="presOf" srcId="{DFCAB147-8C72-4A1A-8A56-A5538DCE72E7}" destId="{673A187A-A293-4ED5-B822-A49AF6AB8939}" srcOrd="0" destOrd="0" presId="urn:microsoft.com/office/officeart/2005/8/layout/hList7"/>
    <dgm:cxn modelId="{AE8EF44A-9049-4706-BB18-5EF088DA6968}" type="presOf" srcId="{C60103F4-39F7-424E-9D87-396BCF96BC40}" destId="{CE1A0E34-1B5A-4FEA-9568-2259467C256F}" srcOrd="0" destOrd="0" presId="urn:microsoft.com/office/officeart/2005/8/layout/hList7"/>
    <dgm:cxn modelId="{F7EA6D5C-264F-48E2-AF97-0CFE53263A9E}" type="presOf" srcId="{68B70BA1-F3E9-4589-8FC5-686B75014972}" destId="{09401496-A1FB-4F4B-800A-B58E582CC06B}" srcOrd="0" destOrd="0" presId="urn:microsoft.com/office/officeart/2005/8/layout/hList7"/>
    <dgm:cxn modelId="{EE4C7101-684E-4E9C-A895-F0B0D74E48F7}" type="presParOf" srcId="{673A187A-A293-4ED5-B822-A49AF6AB8939}" destId="{374B223E-9F84-4003-B075-2853C66267F3}" srcOrd="0" destOrd="0" presId="urn:microsoft.com/office/officeart/2005/8/layout/hList7"/>
    <dgm:cxn modelId="{BC031BB6-507B-431B-A4E8-43C9EAA921E0}" type="presParOf" srcId="{673A187A-A293-4ED5-B822-A49AF6AB8939}" destId="{9D8F46DD-4C16-4F05-9E37-D4EDC14542A7}" srcOrd="1" destOrd="0" presId="urn:microsoft.com/office/officeart/2005/8/layout/hList7"/>
    <dgm:cxn modelId="{CAA07A31-6189-46F5-AEA1-5D3C5AB9C590}" type="presParOf" srcId="{9D8F46DD-4C16-4F05-9E37-D4EDC14542A7}" destId="{43C191F2-E7D6-4329-8F7F-FF925B7EE4F6}" srcOrd="0" destOrd="0" presId="urn:microsoft.com/office/officeart/2005/8/layout/hList7"/>
    <dgm:cxn modelId="{9E1B110B-3036-4D62-9F56-0FC443F10B3C}" type="presParOf" srcId="{43C191F2-E7D6-4329-8F7F-FF925B7EE4F6}" destId="{D21D7A1A-7A34-4E33-9D6F-A249EB81E8F8}" srcOrd="0" destOrd="0" presId="urn:microsoft.com/office/officeart/2005/8/layout/hList7"/>
    <dgm:cxn modelId="{8C53F078-E250-4B21-B804-DF354129655D}" type="presParOf" srcId="{43C191F2-E7D6-4329-8F7F-FF925B7EE4F6}" destId="{E8B381A2-A757-414B-AB19-DB2E6F542C8C}" srcOrd="1" destOrd="0" presId="urn:microsoft.com/office/officeart/2005/8/layout/hList7"/>
    <dgm:cxn modelId="{913DEA08-29DD-4BA1-953A-605114B8236F}" type="presParOf" srcId="{43C191F2-E7D6-4329-8F7F-FF925B7EE4F6}" destId="{B60AB35B-BBF3-4CE9-9088-5B445084E19B}" srcOrd="2" destOrd="0" presId="urn:microsoft.com/office/officeart/2005/8/layout/hList7"/>
    <dgm:cxn modelId="{8FA4CD20-4B64-4FFE-949E-906121BB9C49}" type="presParOf" srcId="{43C191F2-E7D6-4329-8F7F-FF925B7EE4F6}" destId="{41FA3CFF-17AA-4A6D-8928-089894F1AAAE}" srcOrd="3" destOrd="0" presId="urn:microsoft.com/office/officeart/2005/8/layout/hList7"/>
    <dgm:cxn modelId="{A45ED42A-4D3E-49CD-A84F-622D3DCD0E12}" type="presParOf" srcId="{9D8F46DD-4C16-4F05-9E37-D4EDC14542A7}" destId="{DBC0634F-330B-42AF-9975-C7D5D61D0BE7}" srcOrd="1" destOrd="0" presId="urn:microsoft.com/office/officeart/2005/8/layout/hList7"/>
    <dgm:cxn modelId="{EB4916F3-0026-4533-A5D2-43208F6D8AC3}" type="presParOf" srcId="{9D8F46DD-4C16-4F05-9E37-D4EDC14542A7}" destId="{18AE7896-6ACE-47D0-A49F-5362C9D73171}" srcOrd="2" destOrd="0" presId="urn:microsoft.com/office/officeart/2005/8/layout/hList7"/>
    <dgm:cxn modelId="{681CFF3A-F3ED-42E6-BB91-87719AAAF7A5}" type="presParOf" srcId="{18AE7896-6ACE-47D0-A49F-5362C9D73171}" destId="{53E126B2-6AB0-43F9-BF9C-C9342E81DC81}" srcOrd="0" destOrd="0" presId="urn:microsoft.com/office/officeart/2005/8/layout/hList7"/>
    <dgm:cxn modelId="{8E25C608-8D38-4965-91E4-A4C5C0C87C7F}" type="presParOf" srcId="{18AE7896-6ACE-47D0-A49F-5362C9D73171}" destId="{0F6D3FF1-17EC-4B9B-B220-86FE9DB680D5}" srcOrd="1" destOrd="0" presId="urn:microsoft.com/office/officeart/2005/8/layout/hList7"/>
    <dgm:cxn modelId="{59B1106E-9983-4946-91A8-2C053299A180}" type="presParOf" srcId="{18AE7896-6ACE-47D0-A49F-5362C9D73171}" destId="{ED140B0B-9947-465A-A63A-59BAF9A4AA8C}" srcOrd="2" destOrd="0" presId="urn:microsoft.com/office/officeart/2005/8/layout/hList7"/>
    <dgm:cxn modelId="{54B237C2-EE87-48A4-B566-DAF753525013}" type="presParOf" srcId="{18AE7896-6ACE-47D0-A49F-5362C9D73171}" destId="{3BC26CE2-D40C-4EAE-8189-9C0D228117A5}" srcOrd="3" destOrd="0" presId="urn:microsoft.com/office/officeart/2005/8/layout/hList7"/>
    <dgm:cxn modelId="{C54EDE12-35A8-4E38-9BD0-EB5A1136AC20}" type="presParOf" srcId="{9D8F46DD-4C16-4F05-9E37-D4EDC14542A7}" destId="{7AF15BCB-BEDF-49A2-8557-5B698986C677}" srcOrd="3" destOrd="0" presId="urn:microsoft.com/office/officeart/2005/8/layout/hList7"/>
    <dgm:cxn modelId="{B568F1E6-1B9B-4BB5-97BE-BE9AF1C95449}" type="presParOf" srcId="{9D8F46DD-4C16-4F05-9E37-D4EDC14542A7}" destId="{FA1DF1A3-7630-4784-8022-C0B96DE6E2B8}" srcOrd="4" destOrd="0" presId="urn:microsoft.com/office/officeart/2005/8/layout/hList7"/>
    <dgm:cxn modelId="{BFC8D9B7-A157-4B8E-B2C4-E1DABA33C01E}" type="presParOf" srcId="{FA1DF1A3-7630-4784-8022-C0B96DE6E2B8}" destId="{F2F6D779-4756-4FA8-8FD5-F82ACC6819C4}" srcOrd="0" destOrd="0" presId="urn:microsoft.com/office/officeart/2005/8/layout/hList7"/>
    <dgm:cxn modelId="{5B500336-1683-4EF2-94E7-01F4D6CBFA76}" type="presParOf" srcId="{FA1DF1A3-7630-4784-8022-C0B96DE6E2B8}" destId="{E9BF39A0-83A2-491D-BCB3-537571291762}" srcOrd="1" destOrd="0" presId="urn:microsoft.com/office/officeart/2005/8/layout/hList7"/>
    <dgm:cxn modelId="{2EE1ADB1-2A07-4D8B-8C55-58E914C13D08}" type="presParOf" srcId="{FA1DF1A3-7630-4784-8022-C0B96DE6E2B8}" destId="{67691328-909C-4305-9CC7-667109D3FB7D}" srcOrd="2" destOrd="0" presId="urn:microsoft.com/office/officeart/2005/8/layout/hList7"/>
    <dgm:cxn modelId="{15F9A1B5-37ED-427B-A28F-F7B89065B9D7}" type="presParOf" srcId="{FA1DF1A3-7630-4784-8022-C0B96DE6E2B8}" destId="{BA381D7F-269D-4DAB-BD0D-6DDDD6B99A33}" srcOrd="3" destOrd="0" presId="urn:microsoft.com/office/officeart/2005/8/layout/hList7"/>
    <dgm:cxn modelId="{811963C1-AE26-47A1-9208-BFAABFA4F914}" type="presParOf" srcId="{9D8F46DD-4C16-4F05-9E37-D4EDC14542A7}" destId="{CE1A0E34-1B5A-4FEA-9568-2259467C256F}" srcOrd="5" destOrd="0" presId="urn:microsoft.com/office/officeart/2005/8/layout/hList7"/>
    <dgm:cxn modelId="{4CBC1B84-BD1E-47DF-8AAC-685D0D2C888C}" type="presParOf" srcId="{9D8F46DD-4C16-4F05-9E37-D4EDC14542A7}" destId="{7FB07F57-4816-460C-BCEC-1E65F1A08CF9}" srcOrd="6" destOrd="0" presId="urn:microsoft.com/office/officeart/2005/8/layout/hList7"/>
    <dgm:cxn modelId="{D696D53F-43AB-49EF-B549-690D9F8E0FA0}" type="presParOf" srcId="{7FB07F57-4816-460C-BCEC-1E65F1A08CF9}" destId="{CBAA7BA9-9EEF-4A5F-A45A-3E16D402C052}" srcOrd="0" destOrd="0" presId="urn:microsoft.com/office/officeart/2005/8/layout/hList7"/>
    <dgm:cxn modelId="{7B99D6FB-ED75-46F5-8131-9C0DEF4ACEAF}" type="presParOf" srcId="{7FB07F57-4816-460C-BCEC-1E65F1A08CF9}" destId="{2F099959-3F93-495D-AB7C-37F0FAE7AB8A}" srcOrd="1" destOrd="0" presId="urn:microsoft.com/office/officeart/2005/8/layout/hList7"/>
    <dgm:cxn modelId="{8D5FDC30-D2AF-4A96-BDA4-941418E72174}" type="presParOf" srcId="{7FB07F57-4816-460C-BCEC-1E65F1A08CF9}" destId="{A04DC855-CD72-49A3-BB93-EB20F486E6C9}" srcOrd="2" destOrd="0" presId="urn:microsoft.com/office/officeart/2005/8/layout/hList7"/>
    <dgm:cxn modelId="{2EA8A1E9-32BF-4F2C-B9C3-10E9E1FCCE59}" type="presParOf" srcId="{7FB07F57-4816-460C-BCEC-1E65F1A08CF9}" destId="{FF4B9BEA-A1F4-4E11-BF5F-B6615AFB2E92}" srcOrd="3" destOrd="0" presId="urn:microsoft.com/office/officeart/2005/8/layout/hList7"/>
    <dgm:cxn modelId="{1DD78E73-AD3B-4529-B754-E5F358C0592C}" type="presParOf" srcId="{9D8F46DD-4C16-4F05-9E37-D4EDC14542A7}" destId="{09401496-A1FB-4F4B-800A-B58E582CC06B}" srcOrd="7" destOrd="0" presId="urn:microsoft.com/office/officeart/2005/8/layout/hList7"/>
    <dgm:cxn modelId="{D928B985-933C-4FF1-A4E1-FCA18209AACA}" type="presParOf" srcId="{9D8F46DD-4C16-4F05-9E37-D4EDC14542A7}" destId="{6D903680-FC7A-49B4-AFA9-A7864A5B6EB2}" srcOrd="8" destOrd="0" presId="urn:microsoft.com/office/officeart/2005/8/layout/hList7"/>
    <dgm:cxn modelId="{8F14B143-394F-4870-91C1-8551CF5FA4BF}" type="presParOf" srcId="{6D903680-FC7A-49B4-AFA9-A7864A5B6EB2}" destId="{84632159-690C-49F4-B180-8ECF52F2C5C9}" srcOrd="0" destOrd="0" presId="urn:microsoft.com/office/officeart/2005/8/layout/hList7"/>
    <dgm:cxn modelId="{37E0F888-3B55-4FE9-B833-AD7DE881A29F}" type="presParOf" srcId="{6D903680-FC7A-49B4-AFA9-A7864A5B6EB2}" destId="{0C9AA698-F6E7-45A3-967C-F334ED497413}" srcOrd="1" destOrd="0" presId="urn:microsoft.com/office/officeart/2005/8/layout/hList7"/>
    <dgm:cxn modelId="{29042210-49A1-4A96-BD36-7086573D3FC0}" type="presParOf" srcId="{6D903680-FC7A-49B4-AFA9-A7864A5B6EB2}" destId="{193D5F5C-0E0E-427C-9D14-EDFC83D80391}" srcOrd="2" destOrd="0" presId="urn:microsoft.com/office/officeart/2005/8/layout/hList7"/>
    <dgm:cxn modelId="{7F493A81-B367-4C2C-B656-FA601CC141A9}" type="presParOf" srcId="{6D903680-FC7A-49B4-AFA9-A7864A5B6EB2}" destId="{78877D69-8B14-44D8-8151-1D2FA7A705B2}" srcOrd="3" destOrd="0" presId="urn:microsoft.com/office/officeart/2005/8/layout/hList7"/>
    <dgm:cxn modelId="{078F622F-E964-4171-9B6E-3AE589EA711B}" type="presParOf" srcId="{9D8F46DD-4C16-4F05-9E37-D4EDC14542A7}" destId="{FDF07BA6-38B7-4970-8B53-AAC832F06C72}" srcOrd="9" destOrd="0" presId="urn:microsoft.com/office/officeart/2005/8/layout/hList7"/>
    <dgm:cxn modelId="{255373FE-E53F-46C4-9A03-BA5ECDEAF358}" type="presParOf" srcId="{9D8F46DD-4C16-4F05-9E37-D4EDC14542A7}" destId="{B16099E2-20A6-4CEA-9F2A-5EC94F1A9CC9}" srcOrd="10" destOrd="0" presId="urn:microsoft.com/office/officeart/2005/8/layout/hList7"/>
    <dgm:cxn modelId="{AE22D47E-858B-4588-83A1-4C3282FAA58D}" type="presParOf" srcId="{B16099E2-20A6-4CEA-9F2A-5EC94F1A9CC9}" destId="{270B5C54-E7C4-4009-B2F1-F6178A0AFF95}" srcOrd="0" destOrd="0" presId="urn:microsoft.com/office/officeart/2005/8/layout/hList7"/>
    <dgm:cxn modelId="{B6134BC6-2E2A-4A77-9DF0-896EB9ED4CA1}" type="presParOf" srcId="{B16099E2-20A6-4CEA-9F2A-5EC94F1A9CC9}" destId="{B3494A3E-9C0A-47DF-AD59-21C12FA7C3D5}" srcOrd="1" destOrd="0" presId="urn:microsoft.com/office/officeart/2005/8/layout/hList7"/>
    <dgm:cxn modelId="{87AF8830-0EC8-4D79-830E-06A8888363EB}" type="presParOf" srcId="{B16099E2-20A6-4CEA-9F2A-5EC94F1A9CC9}" destId="{CEAFF2A6-1F33-4AC1-944C-CC0DED6F53E6}" srcOrd="2" destOrd="0" presId="urn:microsoft.com/office/officeart/2005/8/layout/hList7"/>
    <dgm:cxn modelId="{65BEE030-3C67-4201-A4E5-C41A9E56507D}" type="presParOf" srcId="{B16099E2-20A6-4CEA-9F2A-5EC94F1A9CC9}" destId="{48A708E6-6210-409B-9BB7-5FE423619D4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35D6CA-E6EB-48C9-A25C-06D2B0887839}" type="doc">
      <dgm:prSet loTypeId="urn:microsoft.com/office/officeart/2005/8/layout/hList7" loCatId="process" qsTypeId="urn:microsoft.com/office/officeart/2005/8/quickstyle/simple3" qsCatId="simple" csTypeId="urn:microsoft.com/office/officeart/2005/8/colors/accent1_2" csCatId="accent1" phldr="1"/>
      <dgm:spPr/>
      <dgm:t>
        <a:bodyPr/>
        <a:lstStyle/>
        <a:p>
          <a:endParaRPr lang="en-US"/>
        </a:p>
      </dgm:t>
    </dgm:pt>
    <dgm:pt modelId="{10D3A9C4-12F3-40EE-BE68-83DFA0FEBBF6}">
      <dgm:prSet phldrT="[Text]" custT="1"/>
      <dgm:spPr>
        <a:solidFill>
          <a:schemeClr val="accent1"/>
        </a:solidFill>
      </dgm:spPr>
      <dgm:t>
        <a:bodyPr/>
        <a:lstStyle/>
        <a:p>
          <a:r>
            <a:rPr lang="en-US" sz="1400" dirty="0">
              <a:solidFill>
                <a:schemeClr val="bg1"/>
              </a:solidFill>
            </a:rPr>
            <a:t>Self-</a:t>
          </a:r>
          <a:r>
            <a:rPr lang="en-US" sz="1400" dirty="0"/>
            <a:t> </a:t>
          </a:r>
          <a:r>
            <a:rPr lang="en-US" sz="1400" dirty="0">
              <a:solidFill>
                <a:schemeClr val="bg1"/>
              </a:solidFill>
            </a:rPr>
            <a:t>assessment on career management behaviors</a:t>
          </a:r>
        </a:p>
      </dgm:t>
    </dgm:pt>
    <dgm:pt modelId="{F3B3BA51-46EB-4870-835C-9686C384E5EB}" type="parTrans" cxnId="{9FF74C29-9ED5-4B61-A700-45398F2CA142}">
      <dgm:prSet/>
      <dgm:spPr/>
      <dgm:t>
        <a:bodyPr/>
        <a:lstStyle/>
        <a:p>
          <a:endParaRPr lang="en-US"/>
        </a:p>
      </dgm:t>
    </dgm:pt>
    <dgm:pt modelId="{18A2B805-EB9C-4CCE-9E48-38D335F185DB}" type="sibTrans" cxnId="{9FF74C29-9ED5-4B61-A700-45398F2CA142}">
      <dgm:prSet/>
      <dgm:spPr/>
      <dgm:t>
        <a:bodyPr/>
        <a:lstStyle/>
        <a:p>
          <a:endParaRPr lang="en-US"/>
        </a:p>
      </dgm:t>
      <dgm:extLst/>
    </dgm:pt>
    <dgm:pt modelId="{75D2F031-BB2E-425C-B334-74522712AE4E}">
      <dgm:prSet phldrT="[Text]" custT="1"/>
      <dgm:spPr>
        <a:solidFill>
          <a:schemeClr val="accent1"/>
        </a:solidFill>
      </dgm:spPr>
      <dgm:t>
        <a:bodyPr/>
        <a:lstStyle/>
        <a:p>
          <a:r>
            <a:rPr lang="en-US" sz="1400" dirty="0">
              <a:solidFill>
                <a:schemeClr val="bg1"/>
              </a:solidFill>
            </a:rPr>
            <a:t>Online training on Project Management by Coursera (4 weeks) and a Harvard Manager Module of Choice </a:t>
          </a:r>
        </a:p>
      </dgm:t>
    </dgm:pt>
    <dgm:pt modelId="{FB07256A-BF6F-4856-9DB8-B6946CD0321C}" type="parTrans" cxnId="{01C85A54-8C7A-46E9-8731-04625177E37F}">
      <dgm:prSet/>
      <dgm:spPr/>
      <dgm:t>
        <a:bodyPr/>
        <a:lstStyle/>
        <a:p>
          <a:endParaRPr lang="en-US"/>
        </a:p>
      </dgm:t>
    </dgm:pt>
    <dgm:pt modelId="{A0950960-8E27-42D9-9D11-C611601CF836}" type="sibTrans" cxnId="{01C85A54-8C7A-46E9-8731-04625177E37F}">
      <dgm:prSet/>
      <dgm:spPr/>
      <dgm:t>
        <a:bodyPr/>
        <a:lstStyle/>
        <a:p>
          <a:endParaRPr lang="en-US"/>
        </a:p>
      </dgm:t>
      <dgm:extLst/>
    </dgm:pt>
    <dgm:pt modelId="{2B0B70CA-33F4-4C61-A9B0-6FBF7D88F78B}">
      <dgm:prSet phldrT="[Text]" custT="1"/>
      <dgm:spPr>
        <a:solidFill>
          <a:schemeClr val="accent1"/>
        </a:solidFill>
      </dgm:spPr>
      <dgm:t>
        <a:bodyPr/>
        <a:lstStyle/>
        <a:p>
          <a:r>
            <a:rPr lang="en-US" sz="1400" dirty="0">
              <a:solidFill>
                <a:schemeClr val="bg1"/>
              </a:solidFill>
            </a:rPr>
            <a:t>Final</a:t>
          </a:r>
          <a:r>
            <a:rPr lang="en-US" sz="1400" dirty="0"/>
            <a:t> </a:t>
          </a:r>
          <a:r>
            <a:rPr lang="en-US" sz="1400" dirty="0">
              <a:solidFill>
                <a:schemeClr val="bg1"/>
              </a:solidFill>
            </a:rPr>
            <a:t>assessment to evaluate change in career management behaviors</a:t>
          </a:r>
        </a:p>
      </dgm:t>
    </dgm:pt>
    <dgm:pt modelId="{8489CCCA-F171-4E36-87DC-2844B7FD8E8A}" type="parTrans" cxnId="{28AA0A60-ADE1-49BE-AC6A-3F8B40CED255}">
      <dgm:prSet/>
      <dgm:spPr/>
      <dgm:t>
        <a:bodyPr/>
        <a:lstStyle/>
        <a:p>
          <a:endParaRPr lang="en-US"/>
        </a:p>
      </dgm:t>
    </dgm:pt>
    <dgm:pt modelId="{CFD2B808-564A-4F9C-8E68-A3B06F720165}" type="sibTrans" cxnId="{28AA0A60-ADE1-49BE-AC6A-3F8B40CED255}">
      <dgm:prSet/>
      <dgm:spPr/>
      <dgm:t>
        <a:bodyPr/>
        <a:lstStyle/>
        <a:p>
          <a:endParaRPr lang="en-US"/>
        </a:p>
      </dgm:t>
      <dgm:extLst/>
    </dgm:pt>
    <dgm:pt modelId="{EB72FE0A-A7DB-4B98-ABCE-D109A211203E}">
      <dgm:prSet phldrT="[Text]" custT="1"/>
      <dgm:spPr>
        <a:solidFill>
          <a:schemeClr val="accent1"/>
        </a:solidFill>
      </dgm:spPr>
      <dgm:t>
        <a:bodyPr/>
        <a:lstStyle/>
        <a:p>
          <a:r>
            <a:rPr lang="en-US" sz="1400" dirty="0">
              <a:solidFill>
                <a:schemeClr val="bg1"/>
              </a:solidFill>
            </a:rPr>
            <a:t>Best project award for participant and mentor</a:t>
          </a:r>
        </a:p>
      </dgm:t>
    </dgm:pt>
    <dgm:pt modelId="{B9B3026D-61F9-4E71-80A4-B8857C99FE05}" type="parTrans" cxnId="{FD0C1354-BCF0-4010-ACB6-968A735F7E5E}">
      <dgm:prSet/>
      <dgm:spPr/>
      <dgm:t>
        <a:bodyPr/>
        <a:lstStyle/>
        <a:p>
          <a:endParaRPr lang="en-US"/>
        </a:p>
      </dgm:t>
    </dgm:pt>
    <dgm:pt modelId="{9F13B13D-A2D2-4766-90F8-61FE4FAE2FF1}" type="sibTrans" cxnId="{FD0C1354-BCF0-4010-ACB6-968A735F7E5E}">
      <dgm:prSet/>
      <dgm:spPr/>
      <dgm:t>
        <a:bodyPr/>
        <a:lstStyle/>
        <a:p>
          <a:endParaRPr lang="en-US"/>
        </a:p>
      </dgm:t>
      <dgm:extLst/>
    </dgm:pt>
    <dgm:pt modelId="{13686410-BD8A-41A9-8921-1261CC0C1B2A}">
      <dgm:prSet phldrT="[Text]" custT="1"/>
      <dgm:spPr>
        <a:solidFill>
          <a:schemeClr val="accent1"/>
        </a:solidFill>
      </dgm:spPr>
      <dgm:t>
        <a:bodyPr/>
        <a:lstStyle/>
        <a:p>
          <a:r>
            <a:rPr lang="en-US" sz="1400" dirty="0">
              <a:solidFill>
                <a:schemeClr val="bg1"/>
              </a:solidFill>
            </a:rPr>
            <a:t>Project implementation with guidance from internal and external mentors</a:t>
          </a:r>
        </a:p>
      </dgm:t>
    </dgm:pt>
    <dgm:pt modelId="{623B5317-5A61-4F67-9638-291EC842D914}" type="parTrans" cxnId="{F37A0121-B8DE-40F0-9D64-3FFC4DF19291}">
      <dgm:prSet/>
      <dgm:spPr/>
      <dgm:t>
        <a:bodyPr/>
        <a:lstStyle/>
        <a:p>
          <a:endParaRPr lang="en-US"/>
        </a:p>
      </dgm:t>
    </dgm:pt>
    <dgm:pt modelId="{88DAAF7E-BC06-4860-8081-21744B15EF48}" type="sibTrans" cxnId="{F37A0121-B8DE-40F0-9D64-3FFC4DF19291}">
      <dgm:prSet/>
      <dgm:spPr/>
      <dgm:t>
        <a:bodyPr/>
        <a:lstStyle/>
        <a:p>
          <a:endParaRPr lang="en-US"/>
        </a:p>
      </dgm:t>
    </dgm:pt>
    <dgm:pt modelId="{507D2D93-36F3-4B63-B021-61D4863C867F}">
      <dgm:prSet phldrT="[Text]" custT="1"/>
      <dgm:spPr>
        <a:solidFill>
          <a:schemeClr val="accent1"/>
        </a:solidFill>
      </dgm:spPr>
      <dgm:t>
        <a:bodyPr/>
        <a:lstStyle/>
        <a:p>
          <a:r>
            <a:rPr lang="en-US" sz="1400" dirty="0">
              <a:solidFill>
                <a:schemeClr val="bg1"/>
              </a:solidFill>
            </a:rPr>
            <a:t>Mentoring and feedback on micro-project</a:t>
          </a:r>
        </a:p>
      </dgm:t>
    </dgm:pt>
    <dgm:pt modelId="{C58489E0-E2B7-42C5-9272-85571C49A6A1}" type="parTrans" cxnId="{C2F904A8-6CEE-4578-A95B-30A8E719B257}">
      <dgm:prSet/>
      <dgm:spPr/>
      <dgm:t>
        <a:bodyPr/>
        <a:lstStyle/>
        <a:p>
          <a:endParaRPr lang="en-US"/>
        </a:p>
      </dgm:t>
    </dgm:pt>
    <dgm:pt modelId="{78BB0E30-824E-40EE-A74B-FE7360A97E47}" type="sibTrans" cxnId="{C2F904A8-6CEE-4578-A95B-30A8E719B257}">
      <dgm:prSet/>
      <dgm:spPr/>
      <dgm:t>
        <a:bodyPr/>
        <a:lstStyle/>
        <a:p>
          <a:endParaRPr lang="en-US"/>
        </a:p>
      </dgm:t>
    </dgm:pt>
    <dgm:pt modelId="{0D4EE65D-56F1-4DA6-90AE-3F95021E437D}" type="pres">
      <dgm:prSet presAssocID="{DB35D6CA-E6EB-48C9-A25C-06D2B0887839}" presName="Name0" presStyleCnt="0">
        <dgm:presLayoutVars>
          <dgm:dir/>
          <dgm:resizeHandles val="exact"/>
        </dgm:presLayoutVars>
      </dgm:prSet>
      <dgm:spPr/>
      <dgm:t>
        <a:bodyPr/>
        <a:lstStyle/>
        <a:p>
          <a:endParaRPr lang="en-GB"/>
        </a:p>
      </dgm:t>
    </dgm:pt>
    <dgm:pt modelId="{BD84CD0A-B878-4DB5-A5E1-58CD6E33CEE5}" type="pres">
      <dgm:prSet presAssocID="{DB35D6CA-E6EB-48C9-A25C-06D2B0887839}" presName="fgShape" presStyleLbl="fgShp" presStyleIdx="0" presStyleCnt="1" custScaleX="71784" custScaleY="145875">
        <dgm:style>
          <a:lnRef idx="2">
            <a:schemeClr val="accent3"/>
          </a:lnRef>
          <a:fillRef idx="1">
            <a:schemeClr val="lt1"/>
          </a:fillRef>
          <a:effectRef idx="0">
            <a:schemeClr val="accent3"/>
          </a:effectRef>
          <a:fontRef idx="minor">
            <a:schemeClr val="dk1"/>
          </a:fontRef>
        </dgm:style>
      </dgm:prSet>
      <dgm:spPr/>
    </dgm:pt>
    <dgm:pt modelId="{0529C740-4102-472C-97EB-4CBDDD6F589A}" type="pres">
      <dgm:prSet presAssocID="{DB35D6CA-E6EB-48C9-A25C-06D2B0887839}" presName="linComp" presStyleCnt="0"/>
      <dgm:spPr/>
    </dgm:pt>
    <dgm:pt modelId="{97B91F96-C4EC-4898-8185-DAC0AE0771C6}" type="pres">
      <dgm:prSet presAssocID="{10D3A9C4-12F3-40EE-BE68-83DFA0FEBBF6}" presName="compNode" presStyleCnt="0"/>
      <dgm:spPr/>
    </dgm:pt>
    <dgm:pt modelId="{3B206F88-805B-481E-A571-9A2B42F95438}" type="pres">
      <dgm:prSet presAssocID="{10D3A9C4-12F3-40EE-BE68-83DFA0FEBBF6}" presName="bkgdShape" presStyleLbl="node1" presStyleIdx="0" presStyleCnt="6" custLinFactNeighborX="-7" custLinFactNeighborY="505"/>
      <dgm:spPr/>
      <dgm:t>
        <a:bodyPr/>
        <a:lstStyle/>
        <a:p>
          <a:endParaRPr lang="en-GB"/>
        </a:p>
      </dgm:t>
    </dgm:pt>
    <dgm:pt modelId="{5223F37F-BC51-4928-8309-F72E5590FB7F}" type="pres">
      <dgm:prSet presAssocID="{10D3A9C4-12F3-40EE-BE68-83DFA0FEBBF6}" presName="nodeTx" presStyleLbl="node1" presStyleIdx="0" presStyleCnt="6">
        <dgm:presLayoutVars>
          <dgm:bulletEnabled val="1"/>
        </dgm:presLayoutVars>
      </dgm:prSet>
      <dgm:spPr/>
      <dgm:t>
        <a:bodyPr/>
        <a:lstStyle/>
        <a:p>
          <a:endParaRPr lang="en-GB"/>
        </a:p>
      </dgm:t>
    </dgm:pt>
    <dgm:pt modelId="{94BB2215-7EE0-435B-B784-E96CC19A127C}" type="pres">
      <dgm:prSet presAssocID="{10D3A9C4-12F3-40EE-BE68-83DFA0FEBBF6}" presName="invisiNode" presStyleLbl="node1" presStyleIdx="0" presStyleCnt="6"/>
      <dgm:spPr/>
    </dgm:pt>
    <dgm:pt modelId="{7B2818D0-5880-4F50-9017-3B8B6CA4B59C}" type="pres">
      <dgm:prSet presAssocID="{10D3A9C4-12F3-40EE-BE68-83DFA0FEBBF6}"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7000" r="-17000"/>
          </a:stretch>
        </a:blipFill>
      </dgm:spPr>
    </dgm:pt>
    <dgm:pt modelId="{0E6CBB00-7669-4FF4-B563-E0696A0FC30A}" type="pres">
      <dgm:prSet presAssocID="{18A2B805-EB9C-4CCE-9E48-38D335F185DB}" presName="sibTrans" presStyleLbl="sibTrans2D1" presStyleIdx="0" presStyleCnt="0"/>
      <dgm:spPr/>
      <dgm:t>
        <a:bodyPr/>
        <a:lstStyle/>
        <a:p>
          <a:endParaRPr lang="en-GB"/>
        </a:p>
      </dgm:t>
    </dgm:pt>
    <dgm:pt modelId="{0C1B1EB6-1F7F-402E-98F7-085314C60A95}" type="pres">
      <dgm:prSet presAssocID="{75D2F031-BB2E-425C-B334-74522712AE4E}" presName="compNode" presStyleCnt="0"/>
      <dgm:spPr/>
    </dgm:pt>
    <dgm:pt modelId="{DB1D65BD-7733-44BC-B5D7-0040086F5EF1}" type="pres">
      <dgm:prSet presAssocID="{75D2F031-BB2E-425C-B334-74522712AE4E}" presName="bkgdShape" presStyleLbl="node1" presStyleIdx="1" presStyleCnt="6" custLinFactNeighborX="-894" custLinFactNeighborY="2041"/>
      <dgm:spPr/>
      <dgm:t>
        <a:bodyPr/>
        <a:lstStyle/>
        <a:p>
          <a:endParaRPr lang="en-GB"/>
        </a:p>
      </dgm:t>
    </dgm:pt>
    <dgm:pt modelId="{60340926-757E-41B8-A96D-7B66FB590275}" type="pres">
      <dgm:prSet presAssocID="{75D2F031-BB2E-425C-B334-74522712AE4E}" presName="nodeTx" presStyleLbl="node1" presStyleIdx="1" presStyleCnt="6">
        <dgm:presLayoutVars>
          <dgm:bulletEnabled val="1"/>
        </dgm:presLayoutVars>
      </dgm:prSet>
      <dgm:spPr/>
      <dgm:t>
        <a:bodyPr/>
        <a:lstStyle/>
        <a:p>
          <a:endParaRPr lang="en-GB"/>
        </a:p>
      </dgm:t>
    </dgm:pt>
    <dgm:pt modelId="{AEEE6E75-F34A-482D-8023-D28386C13E40}" type="pres">
      <dgm:prSet presAssocID="{75D2F031-BB2E-425C-B334-74522712AE4E}" presName="invisiNode" presStyleLbl="node1" presStyleIdx="1" presStyleCnt="6"/>
      <dgm:spPr/>
    </dgm:pt>
    <dgm:pt modelId="{4996B552-2A7D-481E-8ACD-2AE462F95552}" type="pres">
      <dgm:prSet presAssocID="{75D2F031-BB2E-425C-B334-74522712AE4E}" presName="imagNode" presStyleLbl="fgImgPlace1" presStyleIdx="1" presStyleCnt="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000" b="-1000"/>
          </a:stretch>
        </a:blipFill>
      </dgm:spPr>
    </dgm:pt>
    <dgm:pt modelId="{0099F6B2-98EE-4BF3-97EE-140F2939DFBC}" type="pres">
      <dgm:prSet presAssocID="{A0950960-8E27-42D9-9D11-C611601CF836}" presName="sibTrans" presStyleLbl="sibTrans2D1" presStyleIdx="0" presStyleCnt="0"/>
      <dgm:spPr/>
      <dgm:t>
        <a:bodyPr/>
        <a:lstStyle/>
        <a:p>
          <a:endParaRPr lang="en-GB"/>
        </a:p>
      </dgm:t>
    </dgm:pt>
    <dgm:pt modelId="{B86C5576-9FFD-4E1F-8064-410BF90D355B}" type="pres">
      <dgm:prSet presAssocID="{507D2D93-36F3-4B63-B021-61D4863C867F}" presName="compNode" presStyleCnt="0"/>
      <dgm:spPr/>
    </dgm:pt>
    <dgm:pt modelId="{CC35226C-4EBD-4804-90D7-0F04AB6553E1}" type="pres">
      <dgm:prSet presAssocID="{507D2D93-36F3-4B63-B021-61D4863C867F}" presName="bkgdShape" presStyleLbl="node1" presStyleIdx="2" presStyleCnt="6" custLinFactNeighborX="-2224"/>
      <dgm:spPr/>
      <dgm:t>
        <a:bodyPr/>
        <a:lstStyle/>
        <a:p>
          <a:endParaRPr lang="en-GB"/>
        </a:p>
      </dgm:t>
    </dgm:pt>
    <dgm:pt modelId="{D40A6B70-EEBB-4B01-99AC-3BF49F4C2B35}" type="pres">
      <dgm:prSet presAssocID="{507D2D93-36F3-4B63-B021-61D4863C867F}" presName="nodeTx" presStyleLbl="node1" presStyleIdx="2" presStyleCnt="6">
        <dgm:presLayoutVars>
          <dgm:bulletEnabled val="1"/>
        </dgm:presLayoutVars>
      </dgm:prSet>
      <dgm:spPr/>
      <dgm:t>
        <a:bodyPr/>
        <a:lstStyle/>
        <a:p>
          <a:endParaRPr lang="en-GB"/>
        </a:p>
      </dgm:t>
    </dgm:pt>
    <dgm:pt modelId="{D1021329-030B-40AC-86C5-69DF228AEE05}" type="pres">
      <dgm:prSet presAssocID="{507D2D93-36F3-4B63-B021-61D4863C867F}" presName="invisiNode" presStyleLbl="node1" presStyleIdx="2" presStyleCnt="6"/>
      <dgm:spPr/>
    </dgm:pt>
    <dgm:pt modelId="{434529E8-8592-47F3-8C4D-1635A7574366}" type="pres">
      <dgm:prSet presAssocID="{507D2D93-36F3-4B63-B021-61D4863C867F}" presName="imagNode" presStyleLbl="fgImgPlace1" presStyleIdx="2" presStyleCnt="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l="-3000" r="-3000"/>
          </a:stretch>
        </a:blipFill>
      </dgm:spPr>
    </dgm:pt>
    <dgm:pt modelId="{8A4C3A73-24D8-40BC-ACE2-93AB5D7B4A1A}" type="pres">
      <dgm:prSet presAssocID="{78BB0E30-824E-40EE-A74B-FE7360A97E47}" presName="sibTrans" presStyleLbl="sibTrans2D1" presStyleIdx="0" presStyleCnt="0"/>
      <dgm:spPr/>
      <dgm:t>
        <a:bodyPr/>
        <a:lstStyle/>
        <a:p>
          <a:endParaRPr lang="en-GB"/>
        </a:p>
      </dgm:t>
    </dgm:pt>
    <dgm:pt modelId="{8E172D11-4CC9-44F7-8F3D-1D5DC3796CA1}" type="pres">
      <dgm:prSet presAssocID="{13686410-BD8A-41A9-8921-1261CC0C1B2A}" presName="compNode" presStyleCnt="0"/>
      <dgm:spPr/>
    </dgm:pt>
    <dgm:pt modelId="{8FC6C3B8-143F-4D44-824F-65D80057A576}" type="pres">
      <dgm:prSet presAssocID="{13686410-BD8A-41A9-8921-1261CC0C1B2A}" presName="bkgdShape" presStyleLbl="node1" presStyleIdx="3" presStyleCnt="6" custLinFactNeighborX="-2766" custLinFactNeighborY="-1722"/>
      <dgm:spPr/>
      <dgm:t>
        <a:bodyPr/>
        <a:lstStyle/>
        <a:p>
          <a:endParaRPr lang="en-GB"/>
        </a:p>
      </dgm:t>
    </dgm:pt>
    <dgm:pt modelId="{C6D084A9-BCAA-4E23-9736-7352EF17E978}" type="pres">
      <dgm:prSet presAssocID="{13686410-BD8A-41A9-8921-1261CC0C1B2A}" presName="nodeTx" presStyleLbl="node1" presStyleIdx="3" presStyleCnt="6">
        <dgm:presLayoutVars>
          <dgm:bulletEnabled val="1"/>
        </dgm:presLayoutVars>
      </dgm:prSet>
      <dgm:spPr/>
      <dgm:t>
        <a:bodyPr/>
        <a:lstStyle/>
        <a:p>
          <a:endParaRPr lang="en-GB"/>
        </a:p>
      </dgm:t>
    </dgm:pt>
    <dgm:pt modelId="{42DE3558-086B-4595-8790-9F593BD876EA}" type="pres">
      <dgm:prSet presAssocID="{13686410-BD8A-41A9-8921-1261CC0C1B2A}" presName="invisiNode" presStyleLbl="node1" presStyleIdx="3" presStyleCnt="6"/>
      <dgm:spPr/>
    </dgm:pt>
    <dgm:pt modelId="{50780E8D-6736-4B4B-96A2-29B5B75D1308}" type="pres">
      <dgm:prSet presAssocID="{13686410-BD8A-41A9-8921-1261CC0C1B2A}" presName="imagNode" presStyleLbl="fgImgPlace1" presStyleIdx="3" presStyleCnt="6"/>
      <dgm:spPr>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a:stretch>
            <a:fillRect/>
          </a:stretch>
        </a:blipFill>
      </dgm:spPr>
    </dgm:pt>
    <dgm:pt modelId="{481343EB-7238-4C30-BDE1-D3B1F792DE6F}" type="pres">
      <dgm:prSet presAssocID="{88DAAF7E-BC06-4860-8081-21744B15EF48}" presName="sibTrans" presStyleLbl="sibTrans2D1" presStyleIdx="0" presStyleCnt="0"/>
      <dgm:spPr/>
      <dgm:t>
        <a:bodyPr/>
        <a:lstStyle/>
        <a:p>
          <a:endParaRPr lang="en-GB"/>
        </a:p>
      </dgm:t>
    </dgm:pt>
    <dgm:pt modelId="{494F5C28-0DE8-48BD-A127-F0B96FB6CD57}" type="pres">
      <dgm:prSet presAssocID="{2B0B70CA-33F4-4C61-A9B0-6FBF7D88F78B}" presName="compNode" presStyleCnt="0"/>
      <dgm:spPr/>
    </dgm:pt>
    <dgm:pt modelId="{92FB8C8A-62E3-4A0C-ACF5-A4C3CF235F7B}" type="pres">
      <dgm:prSet presAssocID="{2B0B70CA-33F4-4C61-A9B0-6FBF7D88F78B}" presName="bkgdShape" presStyleLbl="node1" presStyleIdx="4" presStyleCnt="6" custLinFactNeighborX="-1018" custLinFactNeighborY="-1722"/>
      <dgm:spPr/>
      <dgm:t>
        <a:bodyPr/>
        <a:lstStyle/>
        <a:p>
          <a:endParaRPr lang="en-GB"/>
        </a:p>
      </dgm:t>
    </dgm:pt>
    <dgm:pt modelId="{8422620D-498D-449A-B018-307932A2BAD2}" type="pres">
      <dgm:prSet presAssocID="{2B0B70CA-33F4-4C61-A9B0-6FBF7D88F78B}" presName="nodeTx" presStyleLbl="node1" presStyleIdx="4" presStyleCnt="6">
        <dgm:presLayoutVars>
          <dgm:bulletEnabled val="1"/>
        </dgm:presLayoutVars>
      </dgm:prSet>
      <dgm:spPr/>
      <dgm:t>
        <a:bodyPr/>
        <a:lstStyle/>
        <a:p>
          <a:endParaRPr lang="en-GB"/>
        </a:p>
      </dgm:t>
    </dgm:pt>
    <dgm:pt modelId="{02FB52AD-74A9-4DE2-90A1-C9111A18B378}" type="pres">
      <dgm:prSet presAssocID="{2B0B70CA-33F4-4C61-A9B0-6FBF7D88F78B}" presName="invisiNode" presStyleLbl="node1" presStyleIdx="4" presStyleCnt="6"/>
      <dgm:spPr/>
    </dgm:pt>
    <dgm:pt modelId="{00276B80-20B6-4D37-93CB-577FD40E2B04}" type="pres">
      <dgm:prSet presAssocID="{2B0B70CA-33F4-4C61-A9B0-6FBF7D88F78B}" presName="imagNode" presStyleLbl="fgImgPlace1" presStyleIdx="4" presStyleCnt="6"/>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7000" r="-17000"/>
          </a:stretch>
        </a:blipFill>
      </dgm:spPr>
    </dgm:pt>
    <dgm:pt modelId="{B8C47E0C-1731-46CD-AAE6-B2DD41764483}" type="pres">
      <dgm:prSet presAssocID="{CFD2B808-564A-4F9C-8E68-A3B06F720165}" presName="sibTrans" presStyleLbl="sibTrans2D1" presStyleIdx="0" presStyleCnt="0"/>
      <dgm:spPr/>
      <dgm:t>
        <a:bodyPr/>
        <a:lstStyle/>
        <a:p>
          <a:endParaRPr lang="en-GB"/>
        </a:p>
      </dgm:t>
    </dgm:pt>
    <dgm:pt modelId="{8B19517F-0574-4AB8-BC6C-C6F0B59F5315}" type="pres">
      <dgm:prSet presAssocID="{EB72FE0A-A7DB-4B98-ABCE-D109A211203E}" presName="compNode" presStyleCnt="0"/>
      <dgm:spPr/>
    </dgm:pt>
    <dgm:pt modelId="{E11807A2-7DC1-47CA-A4D5-0F5E7A3FAA10}" type="pres">
      <dgm:prSet presAssocID="{EB72FE0A-A7DB-4B98-ABCE-D109A211203E}" presName="bkgdShape" presStyleLbl="node1" presStyleIdx="5" presStyleCnt="6" custLinFactNeighborX="816" custLinFactNeighborY="642"/>
      <dgm:spPr/>
      <dgm:t>
        <a:bodyPr/>
        <a:lstStyle/>
        <a:p>
          <a:endParaRPr lang="en-GB"/>
        </a:p>
      </dgm:t>
    </dgm:pt>
    <dgm:pt modelId="{EC82D102-D4EC-4EE0-9023-46B38365E6FC}" type="pres">
      <dgm:prSet presAssocID="{EB72FE0A-A7DB-4B98-ABCE-D109A211203E}" presName="nodeTx" presStyleLbl="node1" presStyleIdx="5" presStyleCnt="6">
        <dgm:presLayoutVars>
          <dgm:bulletEnabled val="1"/>
        </dgm:presLayoutVars>
      </dgm:prSet>
      <dgm:spPr/>
      <dgm:t>
        <a:bodyPr/>
        <a:lstStyle/>
        <a:p>
          <a:endParaRPr lang="en-GB"/>
        </a:p>
      </dgm:t>
    </dgm:pt>
    <dgm:pt modelId="{587128AE-6CED-46E9-8ABA-0F97DE28742E}" type="pres">
      <dgm:prSet presAssocID="{EB72FE0A-A7DB-4B98-ABCE-D109A211203E}" presName="invisiNode" presStyleLbl="node1" presStyleIdx="5" presStyleCnt="6"/>
      <dgm:spPr/>
    </dgm:pt>
    <dgm:pt modelId="{FCFB11A9-01A2-4B5B-AD68-62CE81A89E79}" type="pres">
      <dgm:prSet presAssocID="{EB72FE0A-A7DB-4B98-ABCE-D109A211203E}" presName="imagNode" presStyleLbl="fgImgPlace1" presStyleIdx="5" presStyleCnt="6"/>
      <dgm:spPr>
        <a:blipFill>
          <a:blip xmlns:r="http://schemas.openxmlformats.org/officeDocument/2006/relationships"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a:stretch>
            <a:fillRect/>
          </a:stretch>
        </a:blipFill>
      </dgm:spPr>
    </dgm:pt>
  </dgm:ptLst>
  <dgm:cxnLst>
    <dgm:cxn modelId="{CCD546D2-477B-42BC-BABA-EE39C6A2385A}" type="presOf" srcId="{13686410-BD8A-41A9-8921-1261CC0C1B2A}" destId="{C6D084A9-BCAA-4E23-9736-7352EF17E978}" srcOrd="1" destOrd="0" presId="urn:microsoft.com/office/officeart/2005/8/layout/hList7"/>
    <dgm:cxn modelId="{3569C660-3F15-413C-B89D-A1B284C9FE8C}" type="presOf" srcId="{88DAAF7E-BC06-4860-8081-21744B15EF48}" destId="{481343EB-7238-4C30-BDE1-D3B1F792DE6F}" srcOrd="0" destOrd="0" presId="urn:microsoft.com/office/officeart/2005/8/layout/hList7"/>
    <dgm:cxn modelId="{7ABAFF07-E6A6-4BA1-B6E6-12BA909D02B7}" type="presOf" srcId="{10D3A9C4-12F3-40EE-BE68-83DFA0FEBBF6}" destId="{5223F37F-BC51-4928-8309-F72E5590FB7F}" srcOrd="1" destOrd="0" presId="urn:microsoft.com/office/officeart/2005/8/layout/hList7"/>
    <dgm:cxn modelId="{DA2093BE-76C3-4CF1-BF69-390380465899}" type="presOf" srcId="{75D2F031-BB2E-425C-B334-74522712AE4E}" destId="{DB1D65BD-7733-44BC-B5D7-0040086F5EF1}" srcOrd="0" destOrd="0" presId="urn:microsoft.com/office/officeart/2005/8/layout/hList7"/>
    <dgm:cxn modelId="{0863E348-3437-4826-85B7-D97C9414F6EA}" type="presOf" srcId="{A0950960-8E27-42D9-9D11-C611601CF836}" destId="{0099F6B2-98EE-4BF3-97EE-140F2939DFBC}" srcOrd="0" destOrd="0" presId="urn:microsoft.com/office/officeart/2005/8/layout/hList7"/>
    <dgm:cxn modelId="{736E3029-698D-42D6-8429-869D7455A3EA}" type="presOf" srcId="{507D2D93-36F3-4B63-B021-61D4863C867F}" destId="{D40A6B70-EEBB-4B01-99AC-3BF49F4C2B35}" srcOrd="1" destOrd="0" presId="urn:microsoft.com/office/officeart/2005/8/layout/hList7"/>
    <dgm:cxn modelId="{DF007558-500A-4DE5-90DF-5DAB63E87356}" type="presOf" srcId="{75D2F031-BB2E-425C-B334-74522712AE4E}" destId="{60340926-757E-41B8-A96D-7B66FB590275}" srcOrd="1" destOrd="0" presId="urn:microsoft.com/office/officeart/2005/8/layout/hList7"/>
    <dgm:cxn modelId="{28AA0A60-ADE1-49BE-AC6A-3F8B40CED255}" srcId="{DB35D6CA-E6EB-48C9-A25C-06D2B0887839}" destId="{2B0B70CA-33F4-4C61-A9B0-6FBF7D88F78B}" srcOrd="4" destOrd="0" parTransId="{8489CCCA-F171-4E36-87DC-2844B7FD8E8A}" sibTransId="{CFD2B808-564A-4F9C-8E68-A3B06F720165}"/>
    <dgm:cxn modelId="{AA8D86A3-B11F-4C82-AFEC-F83E0D6F3676}" type="presOf" srcId="{2B0B70CA-33F4-4C61-A9B0-6FBF7D88F78B}" destId="{8422620D-498D-449A-B018-307932A2BAD2}" srcOrd="1" destOrd="0" presId="urn:microsoft.com/office/officeart/2005/8/layout/hList7"/>
    <dgm:cxn modelId="{300823B4-8795-49BD-8264-2C26CE208470}" type="presOf" srcId="{2B0B70CA-33F4-4C61-A9B0-6FBF7D88F78B}" destId="{92FB8C8A-62E3-4A0C-ACF5-A4C3CF235F7B}" srcOrd="0" destOrd="0" presId="urn:microsoft.com/office/officeart/2005/8/layout/hList7"/>
    <dgm:cxn modelId="{1616B5C7-CE05-4C6C-8418-9B0CC4655813}" type="presOf" srcId="{EB72FE0A-A7DB-4B98-ABCE-D109A211203E}" destId="{E11807A2-7DC1-47CA-A4D5-0F5E7A3FAA10}" srcOrd="0" destOrd="0" presId="urn:microsoft.com/office/officeart/2005/8/layout/hList7"/>
    <dgm:cxn modelId="{BD9DB225-CA5C-4119-A2B4-91DBFFF92FFD}" type="presOf" srcId="{13686410-BD8A-41A9-8921-1261CC0C1B2A}" destId="{8FC6C3B8-143F-4D44-824F-65D80057A576}" srcOrd="0" destOrd="0" presId="urn:microsoft.com/office/officeart/2005/8/layout/hList7"/>
    <dgm:cxn modelId="{31FA9E0A-2AAD-474F-8781-68E26954966E}" type="presOf" srcId="{EB72FE0A-A7DB-4B98-ABCE-D109A211203E}" destId="{EC82D102-D4EC-4EE0-9023-46B38365E6FC}" srcOrd="1" destOrd="0" presId="urn:microsoft.com/office/officeart/2005/8/layout/hList7"/>
    <dgm:cxn modelId="{B881F2E5-8954-42D5-95A9-8B77739DD0A8}" type="presOf" srcId="{78BB0E30-824E-40EE-A74B-FE7360A97E47}" destId="{8A4C3A73-24D8-40BC-ACE2-93AB5D7B4A1A}" srcOrd="0" destOrd="0" presId="urn:microsoft.com/office/officeart/2005/8/layout/hList7"/>
    <dgm:cxn modelId="{3E6D4910-8162-4A66-B171-F9F67269F681}" type="presOf" srcId="{10D3A9C4-12F3-40EE-BE68-83DFA0FEBBF6}" destId="{3B206F88-805B-481E-A571-9A2B42F95438}" srcOrd="0" destOrd="0" presId="urn:microsoft.com/office/officeart/2005/8/layout/hList7"/>
    <dgm:cxn modelId="{9BCFFD98-87B7-4484-A3D2-B3A2771409F0}" type="presOf" srcId="{18A2B805-EB9C-4CCE-9E48-38D335F185DB}" destId="{0E6CBB00-7669-4FF4-B563-E0696A0FC30A}" srcOrd="0" destOrd="0" presId="urn:microsoft.com/office/officeart/2005/8/layout/hList7"/>
    <dgm:cxn modelId="{F37A0121-B8DE-40F0-9D64-3FFC4DF19291}" srcId="{DB35D6CA-E6EB-48C9-A25C-06D2B0887839}" destId="{13686410-BD8A-41A9-8921-1261CC0C1B2A}" srcOrd="3" destOrd="0" parTransId="{623B5317-5A61-4F67-9638-291EC842D914}" sibTransId="{88DAAF7E-BC06-4860-8081-21744B15EF48}"/>
    <dgm:cxn modelId="{FC035A59-CD34-465B-9C2A-C13D29EB80B5}" type="presOf" srcId="{CFD2B808-564A-4F9C-8E68-A3B06F720165}" destId="{B8C47E0C-1731-46CD-AAE6-B2DD41764483}" srcOrd="0" destOrd="0" presId="urn:microsoft.com/office/officeart/2005/8/layout/hList7"/>
    <dgm:cxn modelId="{C882F831-44FB-4CDF-A127-5C8AC77426A9}" type="presOf" srcId="{507D2D93-36F3-4B63-B021-61D4863C867F}" destId="{CC35226C-4EBD-4804-90D7-0F04AB6553E1}" srcOrd="0" destOrd="0" presId="urn:microsoft.com/office/officeart/2005/8/layout/hList7"/>
    <dgm:cxn modelId="{B9739499-E86C-47DF-A397-83CCD7B8EFE8}" type="presOf" srcId="{DB35D6CA-E6EB-48C9-A25C-06D2B0887839}" destId="{0D4EE65D-56F1-4DA6-90AE-3F95021E437D}" srcOrd="0" destOrd="0" presId="urn:microsoft.com/office/officeart/2005/8/layout/hList7"/>
    <dgm:cxn modelId="{C2F904A8-6CEE-4578-A95B-30A8E719B257}" srcId="{DB35D6CA-E6EB-48C9-A25C-06D2B0887839}" destId="{507D2D93-36F3-4B63-B021-61D4863C867F}" srcOrd="2" destOrd="0" parTransId="{C58489E0-E2B7-42C5-9272-85571C49A6A1}" sibTransId="{78BB0E30-824E-40EE-A74B-FE7360A97E47}"/>
    <dgm:cxn modelId="{FD0C1354-BCF0-4010-ACB6-968A735F7E5E}" srcId="{DB35D6CA-E6EB-48C9-A25C-06D2B0887839}" destId="{EB72FE0A-A7DB-4B98-ABCE-D109A211203E}" srcOrd="5" destOrd="0" parTransId="{B9B3026D-61F9-4E71-80A4-B8857C99FE05}" sibTransId="{9F13B13D-A2D2-4766-90F8-61FE4FAE2FF1}"/>
    <dgm:cxn modelId="{9FF74C29-9ED5-4B61-A700-45398F2CA142}" srcId="{DB35D6CA-E6EB-48C9-A25C-06D2B0887839}" destId="{10D3A9C4-12F3-40EE-BE68-83DFA0FEBBF6}" srcOrd="0" destOrd="0" parTransId="{F3B3BA51-46EB-4870-835C-9686C384E5EB}" sibTransId="{18A2B805-EB9C-4CCE-9E48-38D335F185DB}"/>
    <dgm:cxn modelId="{01C85A54-8C7A-46E9-8731-04625177E37F}" srcId="{DB35D6CA-E6EB-48C9-A25C-06D2B0887839}" destId="{75D2F031-BB2E-425C-B334-74522712AE4E}" srcOrd="1" destOrd="0" parTransId="{FB07256A-BF6F-4856-9DB8-B6946CD0321C}" sibTransId="{A0950960-8E27-42D9-9D11-C611601CF836}"/>
    <dgm:cxn modelId="{BEDCBA37-0853-4A45-94E1-71EE492DDBD7}" type="presParOf" srcId="{0D4EE65D-56F1-4DA6-90AE-3F95021E437D}" destId="{BD84CD0A-B878-4DB5-A5E1-58CD6E33CEE5}" srcOrd="0" destOrd="0" presId="urn:microsoft.com/office/officeart/2005/8/layout/hList7"/>
    <dgm:cxn modelId="{7F887124-7045-44A4-B5B8-2519A280F110}" type="presParOf" srcId="{0D4EE65D-56F1-4DA6-90AE-3F95021E437D}" destId="{0529C740-4102-472C-97EB-4CBDDD6F589A}" srcOrd="1" destOrd="0" presId="urn:microsoft.com/office/officeart/2005/8/layout/hList7"/>
    <dgm:cxn modelId="{0BD48DBE-5337-4750-83D6-6A29445B5612}" type="presParOf" srcId="{0529C740-4102-472C-97EB-4CBDDD6F589A}" destId="{97B91F96-C4EC-4898-8185-DAC0AE0771C6}" srcOrd="0" destOrd="0" presId="urn:microsoft.com/office/officeart/2005/8/layout/hList7"/>
    <dgm:cxn modelId="{BD75F927-43A5-42E7-9B88-86576F1ADD1E}" type="presParOf" srcId="{97B91F96-C4EC-4898-8185-DAC0AE0771C6}" destId="{3B206F88-805B-481E-A571-9A2B42F95438}" srcOrd="0" destOrd="0" presId="urn:microsoft.com/office/officeart/2005/8/layout/hList7"/>
    <dgm:cxn modelId="{240F5AFD-75F4-401B-8EA5-D0E00D23D006}" type="presParOf" srcId="{97B91F96-C4EC-4898-8185-DAC0AE0771C6}" destId="{5223F37F-BC51-4928-8309-F72E5590FB7F}" srcOrd="1" destOrd="0" presId="urn:microsoft.com/office/officeart/2005/8/layout/hList7"/>
    <dgm:cxn modelId="{DD3B3910-753E-4A77-93AC-4FEBC3FE02BB}" type="presParOf" srcId="{97B91F96-C4EC-4898-8185-DAC0AE0771C6}" destId="{94BB2215-7EE0-435B-B784-E96CC19A127C}" srcOrd="2" destOrd="0" presId="urn:microsoft.com/office/officeart/2005/8/layout/hList7"/>
    <dgm:cxn modelId="{E0161204-0BD5-43B4-9235-2EF724E351A0}" type="presParOf" srcId="{97B91F96-C4EC-4898-8185-DAC0AE0771C6}" destId="{7B2818D0-5880-4F50-9017-3B8B6CA4B59C}" srcOrd="3" destOrd="0" presId="urn:microsoft.com/office/officeart/2005/8/layout/hList7"/>
    <dgm:cxn modelId="{CEAF3BFC-B2E9-4A44-9173-F8B304718359}" type="presParOf" srcId="{0529C740-4102-472C-97EB-4CBDDD6F589A}" destId="{0E6CBB00-7669-4FF4-B563-E0696A0FC30A}" srcOrd="1" destOrd="0" presId="urn:microsoft.com/office/officeart/2005/8/layout/hList7"/>
    <dgm:cxn modelId="{454CB064-6AEF-42F3-B053-5776D543CAAD}" type="presParOf" srcId="{0529C740-4102-472C-97EB-4CBDDD6F589A}" destId="{0C1B1EB6-1F7F-402E-98F7-085314C60A95}" srcOrd="2" destOrd="0" presId="urn:microsoft.com/office/officeart/2005/8/layout/hList7"/>
    <dgm:cxn modelId="{6950DE40-0C81-45F3-9331-7BF8D67DBC1B}" type="presParOf" srcId="{0C1B1EB6-1F7F-402E-98F7-085314C60A95}" destId="{DB1D65BD-7733-44BC-B5D7-0040086F5EF1}" srcOrd="0" destOrd="0" presId="urn:microsoft.com/office/officeart/2005/8/layout/hList7"/>
    <dgm:cxn modelId="{FDF540CB-6A26-41F8-9B91-D8EF497ED99C}" type="presParOf" srcId="{0C1B1EB6-1F7F-402E-98F7-085314C60A95}" destId="{60340926-757E-41B8-A96D-7B66FB590275}" srcOrd="1" destOrd="0" presId="urn:microsoft.com/office/officeart/2005/8/layout/hList7"/>
    <dgm:cxn modelId="{53C6A7F3-687E-442E-A129-9F073F59C644}" type="presParOf" srcId="{0C1B1EB6-1F7F-402E-98F7-085314C60A95}" destId="{AEEE6E75-F34A-482D-8023-D28386C13E40}" srcOrd="2" destOrd="0" presId="urn:microsoft.com/office/officeart/2005/8/layout/hList7"/>
    <dgm:cxn modelId="{E8E01F37-42ED-4D21-B62D-06D2346A7C13}" type="presParOf" srcId="{0C1B1EB6-1F7F-402E-98F7-085314C60A95}" destId="{4996B552-2A7D-481E-8ACD-2AE462F95552}" srcOrd="3" destOrd="0" presId="urn:microsoft.com/office/officeart/2005/8/layout/hList7"/>
    <dgm:cxn modelId="{88335D4C-F3D6-47F4-8AE7-7AA7205C96A8}" type="presParOf" srcId="{0529C740-4102-472C-97EB-4CBDDD6F589A}" destId="{0099F6B2-98EE-4BF3-97EE-140F2939DFBC}" srcOrd="3" destOrd="0" presId="urn:microsoft.com/office/officeart/2005/8/layout/hList7"/>
    <dgm:cxn modelId="{8F6B1596-4D1D-4579-B126-372D75C0D662}" type="presParOf" srcId="{0529C740-4102-472C-97EB-4CBDDD6F589A}" destId="{B86C5576-9FFD-4E1F-8064-410BF90D355B}" srcOrd="4" destOrd="0" presId="urn:microsoft.com/office/officeart/2005/8/layout/hList7"/>
    <dgm:cxn modelId="{9B11AA9A-43C8-4B70-BF2A-9B20447566E4}" type="presParOf" srcId="{B86C5576-9FFD-4E1F-8064-410BF90D355B}" destId="{CC35226C-4EBD-4804-90D7-0F04AB6553E1}" srcOrd="0" destOrd="0" presId="urn:microsoft.com/office/officeart/2005/8/layout/hList7"/>
    <dgm:cxn modelId="{2E0890B2-73BE-4982-AF0C-32F144E154F7}" type="presParOf" srcId="{B86C5576-9FFD-4E1F-8064-410BF90D355B}" destId="{D40A6B70-EEBB-4B01-99AC-3BF49F4C2B35}" srcOrd="1" destOrd="0" presId="urn:microsoft.com/office/officeart/2005/8/layout/hList7"/>
    <dgm:cxn modelId="{50A798F7-4B15-45A4-B38D-D777436E6A25}" type="presParOf" srcId="{B86C5576-9FFD-4E1F-8064-410BF90D355B}" destId="{D1021329-030B-40AC-86C5-69DF228AEE05}" srcOrd="2" destOrd="0" presId="urn:microsoft.com/office/officeart/2005/8/layout/hList7"/>
    <dgm:cxn modelId="{BB9D3932-66E7-47AC-8CBD-D89671BF4CB2}" type="presParOf" srcId="{B86C5576-9FFD-4E1F-8064-410BF90D355B}" destId="{434529E8-8592-47F3-8C4D-1635A7574366}" srcOrd="3" destOrd="0" presId="urn:microsoft.com/office/officeart/2005/8/layout/hList7"/>
    <dgm:cxn modelId="{A1AB1D5E-E956-4F04-8D4A-1150C5500A92}" type="presParOf" srcId="{0529C740-4102-472C-97EB-4CBDDD6F589A}" destId="{8A4C3A73-24D8-40BC-ACE2-93AB5D7B4A1A}" srcOrd="5" destOrd="0" presId="urn:microsoft.com/office/officeart/2005/8/layout/hList7"/>
    <dgm:cxn modelId="{A229BFAA-0CBA-4CF0-B82A-0C2D6BBDCE25}" type="presParOf" srcId="{0529C740-4102-472C-97EB-4CBDDD6F589A}" destId="{8E172D11-4CC9-44F7-8F3D-1D5DC3796CA1}" srcOrd="6" destOrd="0" presId="urn:microsoft.com/office/officeart/2005/8/layout/hList7"/>
    <dgm:cxn modelId="{E69BDDC2-8393-4827-8E65-FAED01F4136F}" type="presParOf" srcId="{8E172D11-4CC9-44F7-8F3D-1D5DC3796CA1}" destId="{8FC6C3B8-143F-4D44-824F-65D80057A576}" srcOrd="0" destOrd="0" presId="urn:microsoft.com/office/officeart/2005/8/layout/hList7"/>
    <dgm:cxn modelId="{B8BA00D4-3A85-4FB3-BC53-AEAC34EDF79C}" type="presParOf" srcId="{8E172D11-4CC9-44F7-8F3D-1D5DC3796CA1}" destId="{C6D084A9-BCAA-4E23-9736-7352EF17E978}" srcOrd="1" destOrd="0" presId="urn:microsoft.com/office/officeart/2005/8/layout/hList7"/>
    <dgm:cxn modelId="{35DF194A-B45E-4C91-BD40-6D8B4C9E7819}" type="presParOf" srcId="{8E172D11-4CC9-44F7-8F3D-1D5DC3796CA1}" destId="{42DE3558-086B-4595-8790-9F593BD876EA}" srcOrd="2" destOrd="0" presId="urn:microsoft.com/office/officeart/2005/8/layout/hList7"/>
    <dgm:cxn modelId="{0F8138FD-C31C-4B50-9B1B-6246E7079B84}" type="presParOf" srcId="{8E172D11-4CC9-44F7-8F3D-1D5DC3796CA1}" destId="{50780E8D-6736-4B4B-96A2-29B5B75D1308}" srcOrd="3" destOrd="0" presId="urn:microsoft.com/office/officeart/2005/8/layout/hList7"/>
    <dgm:cxn modelId="{BF4F861A-7E57-4C99-8F34-8F707FBA53E6}" type="presParOf" srcId="{0529C740-4102-472C-97EB-4CBDDD6F589A}" destId="{481343EB-7238-4C30-BDE1-D3B1F792DE6F}" srcOrd="7" destOrd="0" presId="urn:microsoft.com/office/officeart/2005/8/layout/hList7"/>
    <dgm:cxn modelId="{F3CD9D68-9888-4333-8FB9-D612A8184E00}" type="presParOf" srcId="{0529C740-4102-472C-97EB-4CBDDD6F589A}" destId="{494F5C28-0DE8-48BD-A127-F0B96FB6CD57}" srcOrd="8" destOrd="0" presId="urn:microsoft.com/office/officeart/2005/8/layout/hList7"/>
    <dgm:cxn modelId="{EB25CAEF-180A-47D0-A1C7-923ED1F5E25D}" type="presParOf" srcId="{494F5C28-0DE8-48BD-A127-F0B96FB6CD57}" destId="{92FB8C8A-62E3-4A0C-ACF5-A4C3CF235F7B}" srcOrd="0" destOrd="0" presId="urn:microsoft.com/office/officeart/2005/8/layout/hList7"/>
    <dgm:cxn modelId="{D9E96E45-BB1D-4699-BD09-3B23B1CBC477}" type="presParOf" srcId="{494F5C28-0DE8-48BD-A127-F0B96FB6CD57}" destId="{8422620D-498D-449A-B018-307932A2BAD2}" srcOrd="1" destOrd="0" presId="urn:microsoft.com/office/officeart/2005/8/layout/hList7"/>
    <dgm:cxn modelId="{8A4A7B52-66AB-4C31-92CB-0ABA8CA5C307}" type="presParOf" srcId="{494F5C28-0DE8-48BD-A127-F0B96FB6CD57}" destId="{02FB52AD-74A9-4DE2-90A1-C9111A18B378}" srcOrd="2" destOrd="0" presId="urn:microsoft.com/office/officeart/2005/8/layout/hList7"/>
    <dgm:cxn modelId="{59FC19D3-1D39-4029-ACBC-BCED9EEDC1EA}" type="presParOf" srcId="{494F5C28-0DE8-48BD-A127-F0B96FB6CD57}" destId="{00276B80-20B6-4D37-93CB-577FD40E2B04}" srcOrd="3" destOrd="0" presId="urn:microsoft.com/office/officeart/2005/8/layout/hList7"/>
    <dgm:cxn modelId="{41E90508-A539-480B-957D-D664E4F5D83F}" type="presParOf" srcId="{0529C740-4102-472C-97EB-4CBDDD6F589A}" destId="{B8C47E0C-1731-46CD-AAE6-B2DD41764483}" srcOrd="9" destOrd="0" presId="urn:microsoft.com/office/officeart/2005/8/layout/hList7"/>
    <dgm:cxn modelId="{95A51040-4821-4114-9686-FBDB421AE379}" type="presParOf" srcId="{0529C740-4102-472C-97EB-4CBDDD6F589A}" destId="{8B19517F-0574-4AB8-BC6C-C6F0B59F5315}" srcOrd="10" destOrd="0" presId="urn:microsoft.com/office/officeart/2005/8/layout/hList7"/>
    <dgm:cxn modelId="{EF2BC8F7-5985-48FA-B40E-CD2364A01414}" type="presParOf" srcId="{8B19517F-0574-4AB8-BC6C-C6F0B59F5315}" destId="{E11807A2-7DC1-47CA-A4D5-0F5E7A3FAA10}" srcOrd="0" destOrd="0" presId="urn:microsoft.com/office/officeart/2005/8/layout/hList7"/>
    <dgm:cxn modelId="{BF345244-0220-4DD6-B8B7-3C600EFCECA3}" type="presParOf" srcId="{8B19517F-0574-4AB8-BC6C-C6F0B59F5315}" destId="{EC82D102-D4EC-4EE0-9023-46B38365E6FC}" srcOrd="1" destOrd="0" presId="urn:microsoft.com/office/officeart/2005/8/layout/hList7"/>
    <dgm:cxn modelId="{A8E59D95-401C-49A3-A391-4847CE616415}" type="presParOf" srcId="{8B19517F-0574-4AB8-BC6C-C6F0B59F5315}" destId="{587128AE-6CED-46E9-8ABA-0F97DE28742E}" srcOrd="2" destOrd="0" presId="urn:microsoft.com/office/officeart/2005/8/layout/hList7"/>
    <dgm:cxn modelId="{08E6D066-D433-4B19-AD84-7F2CBA884FA2}" type="presParOf" srcId="{8B19517F-0574-4AB8-BC6C-C6F0B59F5315}" destId="{FCFB11A9-01A2-4B5B-AD68-62CE81A89E7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A04A17-DCA0-4700-BAE4-36A8A68295C1}"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D3552296-11B4-4695-AF18-36071FC7F9F4}">
      <dgm:prSet phldrT="[Text]"/>
      <dgm:spPr/>
      <dgm:t>
        <a:bodyPr/>
        <a:lstStyle/>
        <a:p>
          <a:pPr algn="l"/>
          <a:endParaRPr lang="en-US" dirty="0"/>
        </a:p>
        <a:p>
          <a:pPr algn="ctr"/>
          <a:endParaRPr lang="en-US" dirty="0">
            <a:solidFill>
              <a:srgbClr val="10578C"/>
            </a:solidFill>
          </a:endParaRPr>
        </a:p>
        <a:p>
          <a:pPr algn="ctr"/>
          <a:r>
            <a:rPr lang="en-US" dirty="0" err="1" smtClean="0">
              <a:solidFill>
                <a:srgbClr val="10578C"/>
              </a:solidFill>
            </a:rPr>
            <a:t>Dept</a:t>
          </a:r>
          <a:r>
            <a:rPr lang="en-US" dirty="0" smtClean="0">
              <a:solidFill>
                <a:srgbClr val="10578C"/>
              </a:solidFill>
            </a:rPr>
            <a:t> 1</a:t>
          </a:r>
          <a:endParaRPr lang="en-US" dirty="0">
            <a:solidFill>
              <a:srgbClr val="10578C"/>
            </a:solidFill>
          </a:endParaRPr>
        </a:p>
      </dgm:t>
    </dgm:pt>
    <dgm:pt modelId="{28BE427A-FF11-476B-86D3-A11BC43186F3}" type="parTrans" cxnId="{54F15A91-8EC9-4D23-BEBD-157635E9D1D5}">
      <dgm:prSet/>
      <dgm:spPr/>
      <dgm:t>
        <a:bodyPr/>
        <a:lstStyle/>
        <a:p>
          <a:endParaRPr lang="en-US"/>
        </a:p>
      </dgm:t>
    </dgm:pt>
    <dgm:pt modelId="{DD620A13-9A6A-499A-BD8E-56704FD8F728}" type="sibTrans" cxnId="{54F15A91-8EC9-4D23-BEBD-157635E9D1D5}">
      <dgm:prSet/>
      <dgm:spPr/>
      <dgm:t>
        <a:bodyPr/>
        <a:lstStyle/>
        <a:p>
          <a:endParaRPr lang="en-US"/>
        </a:p>
      </dgm:t>
    </dgm:pt>
    <dgm:pt modelId="{BF93BABC-DBDB-4AC6-820A-27B8F17DABA5}">
      <dgm:prSet phldrT="[Text]"/>
      <dgm:spPr/>
      <dgm:t>
        <a:bodyPr/>
        <a:lstStyle/>
        <a:p>
          <a:r>
            <a:rPr lang="en-US" dirty="0" err="1" smtClean="0">
              <a:solidFill>
                <a:srgbClr val="10578C"/>
              </a:solidFill>
            </a:rPr>
            <a:t>Dept</a:t>
          </a:r>
          <a:r>
            <a:rPr lang="en-US" dirty="0" smtClean="0">
              <a:solidFill>
                <a:srgbClr val="10578C"/>
              </a:solidFill>
            </a:rPr>
            <a:t> 2</a:t>
          </a:r>
          <a:endParaRPr lang="en-US" dirty="0">
            <a:solidFill>
              <a:srgbClr val="10578C"/>
            </a:solidFill>
          </a:endParaRPr>
        </a:p>
      </dgm:t>
    </dgm:pt>
    <dgm:pt modelId="{8EC1BC70-B49D-48DD-B873-76EDAB4C9169}" type="parTrans" cxnId="{57CB85F2-5CB5-4395-9EB0-005DB639A955}">
      <dgm:prSet/>
      <dgm:spPr/>
      <dgm:t>
        <a:bodyPr/>
        <a:lstStyle/>
        <a:p>
          <a:endParaRPr lang="en-US"/>
        </a:p>
      </dgm:t>
    </dgm:pt>
    <dgm:pt modelId="{C000E1B6-9C5F-4B75-AE05-CA5DAC34970C}" type="sibTrans" cxnId="{57CB85F2-5CB5-4395-9EB0-005DB639A955}">
      <dgm:prSet/>
      <dgm:spPr/>
      <dgm:t>
        <a:bodyPr/>
        <a:lstStyle/>
        <a:p>
          <a:endParaRPr lang="en-US"/>
        </a:p>
      </dgm:t>
    </dgm:pt>
    <dgm:pt modelId="{C221F64C-0849-4511-84B6-C5C61E3A27EF}" type="pres">
      <dgm:prSet presAssocID="{40A04A17-DCA0-4700-BAE4-36A8A68295C1}" presName="Name0" presStyleCnt="0">
        <dgm:presLayoutVars>
          <dgm:chMax val="2"/>
          <dgm:chPref val="2"/>
          <dgm:animLvl val="lvl"/>
        </dgm:presLayoutVars>
      </dgm:prSet>
      <dgm:spPr/>
      <dgm:t>
        <a:bodyPr/>
        <a:lstStyle/>
        <a:p>
          <a:endParaRPr lang="en-GB"/>
        </a:p>
      </dgm:t>
    </dgm:pt>
    <dgm:pt modelId="{0E1B8176-BDAA-418F-A8B1-CD8E3271AE1E}" type="pres">
      <dgm:prSet presAssocID="{40A04A17-DCA0-4700-BAE4-36A8A68295C1}" presName="LeftText" presStyleLbl="revTx" presStyleIdx="0" presStyleCnt="0">
        <dgm:presLayoutVars>
          <dgm:bulletEnabled val="1"/>
        </dgm:presLayoutVars>
      </dgm:prSet>
      <dgm:spPr/>
      <dgm:t>
        <a:bodyPr/>
        <a:lstStyle/>
        <a:p>
          <a:endParaRPr lang="en-GB"/>
        </a:p>
      </dgm:t>
    </dgm:pt>
    <dgm:pt modelId="{812B2D83-5ADD-47E0-97D6-69959917462E}" type="pres">
      <dgm:prSet presAssocID="{40A04A17-DCA0-4700-BAE4-36A8A68295C1}" presName="LeftNode" presStyleLbl="bgImgPlace1" presStyleIdx="0" presStyleCnt="2">
        <dgm:presLayoutVars>
          <dgm:chMax val="2"/>
          <dgm:chPref val="2"/>
        </dgm:presLayoutVars>
      </dgm:prSet>
      <dgm:spPr/>
      <dgm:t>
        <a:bodyPr/>
        <a:lstStyle/>
        <a:p>
          <a:endParaRPr lang="en-GB"/>
        </a:p>
      </dgm:t>
    </dgm:pt>
    <dgm:pt modelId="{CF23DA26-35F3-412E-BF6F-F556D9F590BB}" type="pres">
      <dgm:prSet presAssocID="{40A04A17-DCA0-4700-BAE4-36A8A68295C1}" presName="RightText" presStyleLbl="revTx" presStyleIdx="0" presStyleCnt="0">
        <dgm:presLayoutVars>
          <dgm:bulletEnabled val="1"/>
        </dgm:presLayoutVars>
      </dgm:prSet>
      <dgm:spPr/>
      <dgm:t>
        <a:bodyPr/>
        <a:lstStyle/>
        <a:p>
          <a:endParaRPr lang="en-GB"/>
        </a:p>
      </dgm:t>
    </dgm:pt>
    <dgm:pt modelId="{4BD6B74F-26BC-4E7E-9577-D932F6ACE8DD}" type="pres">
      <dgm:prSet presAssocID="{40A04A17-DCA0-4700-BAE4-36A8A68295C1}" presName="RightNode" presStyleLbl="bgImgPlace1" presStyleIdx="1" presStyleCnt="2">
        <dgm:presLayoutVars>
          <dgm:chMax val="0"/>
          <dgm:chPref val="0"/>
        </dgm:presLayoutVars>
      </dgm:prSet>
      <dgm:spPr/>
      <dgm:t>
        <a:bodyPr/>
        <a:lstStyle/>
        <a:p>
          <a:endParaRPr lang="en-GB"/>
        </a:p>
      </dgm:t>
    </dgm:pt>
    <dgm:pt modelId="{CECE7FE5-87B1-4041-9067-FEF73B60F62B}" type="pres">
      <dgm:prSet presAssocID="{40A04A17-DCA0-4700-BAE4-36A8A68295C1}" presName="TopArrow" presStyleLbl="node1" presStyleIdx="0" presStyleCnt="2" custScaleX="130759" custScaleY="122253"/>
      <dgm:spPr/>
    </dgm:pt>
    <dgm:pt modelId="{73E57BF4-B9BE-4F88-B5C8-3783F83BD2F3}" type="pres">
      <dgm:prSet presAssocID="{40A04A17-DCA0-4700-BAE4-36A8A68295C1}" presName="BottomArrow" presStyleLbl="node1" presStyleIdx="1" presStyleCnt="2" custScaleX="127888" custScaleY="115605"/>
      <dgm:spPr/>
    </dgm:pt>
  </dgm:ptLst>
  <dgm:cxnLst>
    <dgm:cxn modelId="{8F32A7CF-F300-493E-8EFC-FFA1EEA6D8A5}" type="presOf" srcId="{40A04A17-DCA0-4700-BAE4-36A8A68295C1}" destId="{C221F64C-0849-4511-84B6-C5C61E3A27EF}" srcOrd="0" destOrd="0" presId="urn:microsoft.com/office/officeart/2009/layout/ReverseList"/>
    <dgm:cxn modelId="{54F15A91-8EC9-4D23-BEBD-157635E9D1D5}" srcId="{40A04A17-DCA0-4700-BAE4-36A8A68295C1}" destId="{D3552296-11B4-4695-AF18-36071FC7F9F4}" srcOrd="0" destOrd="0" parTransId="{28BE427A-FF11-476B-86D3-A11BC43186F3}" sibTransId="{DD620A13-9A6A-499A-BD8E-56704FD8F728}"/>
    <dgm:cxn modelId="{1BC29918-C4DA-4B10-A5EA-F6C360700CCA}" type="presOf" srcId="{D3552296-11B4-4695-AF18-36071FC7F9F4}" destId="{0E1B8176-BDAA-418F-A8B1-CD8E3271AE1E}" srcOrd="0" destOrd="0" presId="urn:microsoft.com/office/officeart/2009/layout/ReverseList"/>
    <dgm:cxn modelId="{57CB85F2-5CB5-4395-9EB0-005DB639A955}" srcId="{40A04A17-DCA0-4700-BAE4-36A8A68295C1}" destId="{BF93BABC-DBDB-4AC6-820A-27B8F17DABA5}" srcOrd="1" destOrd="0" parTransId="{8EC1BC70-B49D-48DD-B873-76EDAB4C9169}" sibTransId="{C000E1B6-9C5F-4B75-AE05-CA5DAC34970C}"/>
    <dgm:cxn modelId="{8CBC995D-1C68-4491-B207-6C8C4FCD8CC0}" type="presOf" srcId="{BF93BABC-DBDB-4AC6-820A-27B8F17DABA5}" destId="{4BD6B74F-26BC-4E7E-9577-D932F6ACE8DD}" srcOrd="1" destOrd="0" presId="urn:microsoft.com/office/officeart/2009/layout/ReverseList"/>
    <dgm:cxn modelId="{617A074E-0556-4C81-99AC-06C8999E4DFA}" type="presOf" srcId="{BF93BABC-DBDB-4AC6-820A-27B8F17DABA5}" destId="{CF23DA26-35F3-412E-BF6F-F556D9F590BB}" srcOrd="0" destOrd="0" presId="urn:microsoft.com/office/officeart/2009/layout/ReverseList"/>
    <dgm:cxn modelId="{DEADC40A-1129-454C-9436-2896C422717B}" type="presOf" srcId="{D3552296-11B4-4695-AF18-36071FC7F9F4}" destId="{812B2D83-5ADD-47E0-97D6-69959917462E}" srcOrd="1" destOrd="0" presId="urn:microsoft.com/office/officeart/2009/layout/ReverseList"/>
    <dgm:cxn modelId="{41709968-68DA-4F0F-A4A9-DBBA643A0A2C}" type="presParOf" srcId="{C221F64C-0849-4511-84B6-C5C61E3A27EF}" destId="{0E1B8176-BDAA-418F-A8B1-CD8E3271AE1E}" srcOrd="0" destOrd="0" presId="urn:microsoft.com/office/officeart/2009/layout/ReverseList"/>
    <dgm:cxn modelId="{5B460EB9-6B9C-4E30-8597-4C40A7BF8808}" type="presParOf" srcId="{C221F64C-0849-4511-84B6-C5C61E3A27EF}" destId="{812B2D83-5ADD-47E0-97D6-69959917462E}" srcOrd="1" destOrd="0" presId="urn:microsoft.com/office/officeart/2009/layout/ReverseList"/>
    <dgm:cxn modelId="{F772D003-66B5-4A4A-ADDA-870DF21E9380}" type="presParOf" srcId="{C221F64C-0849-4511-84B6-C5C61E3A27EF}" destId="{CF23DA26-35F3-412E-BF6F-F556D9F590BB}" srcOrd="2" destOrd="0" presId="urn:microsoft.com/office/officeart/2009/layout/ReverseList"/>
    <dgm:cxn modelId="{6271435C-8EA2-405D-ACE8-62D861DABFDC}" type="presParOf" srcId="{C221F64C-0849-4511-84B6-C5C61E3A27EF}" destId="{4BD6B74F-26BC-4E7E-9577-D932F6ACE8DD}" srcOrd="3" destOrd="0" presId="urn:microsoft.com/office/officeart/2009/layout/ReverseList"/>
    <dgm:cxn modelId="{6281DA78-9C07-4EAD-8632-805B1B38241C}" type="presParOf" srcId="{C221F64C-0849-4511-84B6-C5C61E3A27EF}" destId="{CECE7FE5-87B1-4041-9067-FEF73B60F62B}" srcOrd="4" destOrd="0" presId="urn:microsoft.com/office/officeart/2009/layout/ReverseList"/>
    <dgm:cxn modelId="{907F5F0E-17AC-48E9-8293-6648037DF878}" type="presParOf" srcId="{C221F64C-0849-4511-84B6-C5C61E3A27EF}" destId="{73E57BF4-B9BE-4F88-B5C8-3783F83BD2F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81119-1DA4-4851-9BB0-31FC229529D7}">
      <dsp:nvSpPr>
        <dsp:cNvPr id="0" name=""/>
        <dsp:cNvSpPr/>
      </dsp:nvSpPr>
      <dsp:spPr>
        <a:xfrm>
          <a:off x="6606578" y="3260682"/>
          <a:ext cx="2368790" cy="15344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Growth and enhanced employability</a:t>
          </a:r>
          <a:endParaRPr lang="en-GB" sz="1700" kern="1200" dirty="0"/>
        </a:p>
      </dsp:txBody>
      <dsp:txXfrm>
        <a:off x="7350922" y="3677999"/>
        <a:ext cx="1590739" cy="1083415"/>
      </dsp:txXfrm>
    </dsp:sp>
    <dsp:sp modelId="{FABC2884-B2C8-40F7-ACF8-4C0E28AC83E0}">
      <dsp:nvSpPr>
        <dsp:cNvPr id="0" name=""/>
        <dsp:cNvSpPr/>
      </dsp:nvSpPr>
      <dsp:spPr>
        <a:xfrm>
          <a:off x="2741709" y="3260682"/>
          <a:ext cx="2368790" cy="15344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Motivation</a:t>
          </a:r>
          <a:endParaRPr lang="en-GB" sz="1700" kern="1200" dirty="0"/>
        </a:p>
      </dsp:txBody>
      <dsp:txXfrm>
        <a:off x="2775416" y="3677999"/>
        <a:ext cx="1590739" cy="1083415"/>
      </dsp:txXfrm>
    </dsp:sp>
    <dsp:sp modelId="{F1530811-8A2A-4CD2-8C65-8C277DABCC45}">
      <dsp:nvSpPr>
        <dsp:cNvPr id="0" name=""/>
        <dsp:cNvSpPr/>
      </dsp:nvSpPr>
      <dsp:spPr>
        <a:xfrm>
          <a:off x="6606578" y="0"/>
          <a:ext cx="2368790" cy="15344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Job Satisfaction</a:t>
          </a:r>
          <a:endParaRPr lang="en-GB" sz="1700" kern="1200" dirty="0"/>
        </a:p>
      </dsp:txBody>
      <dsp:txXfrm>
        <a:off x="7350922" y="33707"/>
        <a:ext cx="1590739" cy="1083415"/>
      </dsp:txXfrm>
    </dsp:sp>
    <dsp:sp modelId="{727601ED-1277-49D0-913C-463881A8BDF8}">
      <dsp:nvSpPr>
        <dsp:cNvPr id="0" name=""/>
        <dsp:cNvSpPr/>
      </dsp:nvSpPr>
      <dsp:spPr>
        <a:xfrm>
          <a:off x="2741709" y="0"/>
          <a:ext cx="2368790" cy="153443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Sense of Autonomy</a:t>
          </a:r>
          <a:endParaRPr lang="en-GB" sz="1700" kern="1200" dirty="0"/>
        </a:p>
      </dsp:txBody>
      <dsp:txXfrm>
        <a:off x="2775416" y="33707"/>
        <a:ext cx="1590739" cy="1083415"/>
      </dsp:txXfrm>
    </dsp:sp>
    <dsp:sp modelId="{EF812403-5ADF-4451-BE5C-3D37314603B3}">
      <dsp:nvSpPr>
        <dsp:cNvPr id="0" name=""/>
        <dsp:cNvSpPr/>
      </dsp:nvSpPr>
      <dsp:spPr>
        <a:xfrm>
          <a:off x="3734299" y="273321"/>
          <a:ext cx="2076287" cy="2076287"/>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Capability Building</a:t>
          </a:r>
          <a:endParaRPr lang="en-GB" sz="1800" kern="1200" dirty="0"/>
        </a:p>
      </dsp:txBody>
      <dsp:txXfrm>
        <a:off x="4342429" y="881451"/>
        <a:ext cx="1468157" cy="1468157"/>
      </dsp:txXfrm>
    </dsp:sp>
    <dsp:sp modelId="{5FD32141-65AA-404D-9F42-7CF2A0C6E8C4}">
      <dsp:nvSpPr>
        <dsp:cNvPr id="0" name=""/>
        <dsp:cNvSpPr/>
      </dsp:nvSpPr>
      <dsp:spPr>
        <a:xfrm rot="5400000">
          <a:off x="5906490" y="273321"/>
          <a:ext cx="2076287" cy="2076287"/>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Employee Engagement</a:t>
          </a:r>
          <a:endParaRPr lang="en-GB" sz="1800" kern="1200" dirty="0"/>
        </a:p>
      </dsp:txBody>
      <dsp:txXfrm rot="-5400000">
        <a:off x="5906490" y="881451"/>
        <a:ext cx="1468157" cy="1468157"/>
      </dsp:txXfrm>
    </dsp:sp>
    <dsp:sp modelId="{AF0E0BD3-FA36-4A8E-91FE-8290DF416E25}">
      <dsp:nvSpPr>
        <dsp:cNvPr id="0" name=""/>
        <dsp:cNvSpPr/>
      </dsp:nvSpPr>
      <dsp:spPr>
        <a:xfrm rot="10800000">
          <a:off x="5906490" y="2445512"/>
          <a:ext cx="2076287" cy="2076287"/>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Careers Designed around experiences</a:t>
          </a:r>
          <a:endParaRPr lang="en-GB" sz="1800" kern="1200" dirty="0"/>
        </a:p>
      </dsp:txBody>
      <dsp:txXfrm rot="10800000">
        <a:off x="5906490" y="2445512"/>
        <a:ext cx="1468157" cy="1468157"/>
      </dsp:txXfrm>
    </dsp:sp>
    <dsp:sp modelId="{8430275D-AF6C-4FD4-AE08-E8018FA5182D}">
      <dsp:nvSpPr>
        <dsp:cNvPr id="0" name=""/>
        <dsp:cNvSpPr/>
      </dsp:nvSpPr>
      <dsp:spPr>
        <a:xfrm rot="16200000">
          <a:off x="3734299" y="2445512"/>
          <a:ext cx="2076287" cy="2076287"/>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Work-Life Balance</a:t>
          </a:r>
          <a:endParaRPr lang="en-GB" sz="1800" kern="1200" dirty="0"/>
        </a:p>
      </dsp:txBody>
      <dsp:txXfrm rot="5400000">
        <a:off x="4342429" y="2445512"/>
        <a:ext cx="1468157" cy="1468157"/>
      </dsp:txXfrm>
    </dsp:sp>
    <dsp:sp modelId="{19525990-258C-490F-AB04-71DD82262E4C}">
      <dsp:nvSpPr>
        <dsp:cNvPr id="0" name=""/>
        <dsp:cNvSpPr/>
      </dsp:nvSpPr>
      <dsp:spPr>
        <a:xfrm>
          <a:off x="5500103" y="1966000"/>
          <a:ext cx="716870" cy="623365"/>
        </a:xfrm>
        <a:prstGeom prst="circular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70A2C2-03CE-4668-8C33-4A06DD375DB3}">
      <dsp:nvSpPr>
        <dsp:cNvPr id="0" name=""/>
        <dsp:cNvSpPr/>
      </dsp:nvSpPr>
      <dsp:spPr>
        <a:xfrm rot="10800000">
          <a:off x="5500103" y="2205756"/>
          <a:ext cx="716870" cy="623365"/>
        </a:xfrm>
        <a:prstGeom prst="circular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D7A1A-7A34-4E33-9D6F-A249EB81E8F8}">
      <dsp:nvSpPr>
        <dsp:cNvPr id="0" name=""/>
        <dsp:cNvSpPr/>
      </dsp:nvSpPr>
      <dsp:spPr>
        <a:xfrm>
          <a:off x="0" y="0"/>
          <a:ext cx="2477892" cy="4818853"/>
        </a:xfrm>
        <a:prstGeom prst="roundRect">
          <a:avLst>
            <a:gd name="adj" fmla="val 10000"/>
          </a:avLst>
        </a:prstGeom>
        <a:solidFill>
          <a:srgbClr val="10578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Creating a Culture of Growth-Based Career Management</a:t>
          </a:r>
        </a:p>
      </dsp:txBody>
      <dsp:txXfrm>
        <a:off x="0" y="1927541"/>
        <a:ext cx="2477892" cy="1927541"/>
      </dsp:txXfrm>
    </dsp:sp>
    <dsp:sp modelId="{41FA3CFF-17AA-4A6D-8928-089894F1AAAE}">
      <dsp:nvSpPr>
        <dsp:cNvPr id="0" name=""/>
        <dsp:cNvSpPr/>
      </dsp:nvSpPr>
      <dsp:spPr>
        <a:xfrm>
          <a:off x="396238" y="331863"/>
          <a:ext cx="1604678" cy="1604678"/>
        </a:xfrm>
        <a:prstGeom prst="ellipse">
          <a:avLst/>
        </a:prstGeom>
        <a:blipFill>
          <a:blip xmlns:r="http://schemas.openxmlformats.org/officeDocument/2006/relationships"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126B2-6AB0-43F9-BF9C-C9342E81DC81}">
      <dsp:nvSpPr>
        <dsp:cNvPr id="0" name=""/>
        <dsp:cNvSpPr/>
      </dsp:nvSpPr>
      <dsp:spPr>
        <a:xfrm>
          <a:off x="2535191" y="0"/>
          <a:ext cx="2477892" cy="4818853"/>
        </a:xfrm>
        <a:prstGeom prst="roundRect">
          <a:avLst>
            <a:gd name="adj" fmla="val 10000"/>
          </a:avLst>
        </a:prstGeom>
        <a:solidFill>
          <a:srgbClr val="10578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400" kern="1200" dirty="0"/>
            <a:t>Support to Gender Parity Strategy</a:t>
          </a:r>
        </a:p>
      </dsp:txBody>
      <dsp:txXfrm>
        <a:off x="2535191" y="1927541"/>
        <a:ext cx="2477892" cy="1927541"/>
      </dsp:txXfrm>
    </dsp:sp>
    <dsp:sp modelId="{3BC26CE2-D40C-4EAE-8189-9C0D228117A5}">
      <dsp:nvSpPr>
        <dsp:cNvPr id="0" name=""/>
        <dsp:cNvSpPr/>
      </dsp:nvSpPr>
      <dsp:spPr>
        <a:xfrm>
          <a:off x="2991200" y="289131"/>
          <a:ext cx="1604678" cy="1604678"/>
        </a:xfrm>
        <a:prstGeom prst="ellipse">
          <a:avLst/>
        </a:prstGeom>
        <a:blipFill dpi="0" rotWithShape="1">
          <a:blip xmlns:r="http://schemas.openxmlformats.org/officeDocument/2006/relationships"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l="-9832" t="-4135" r="-101006" b="-15531"/>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F6D779-4756-4FA8-8FD5-F82ACC6819C4}">
      <dsp:nvSpPr>
        <dsp:cNvPr id="0" name=""/>
        <dsp:cNvSpPr/>
      </dsp:nvSpPr>
      <dsp:spPr>
        <a:xfrm>
          <a:off x="5106822" y="0"/>
          <a:ext cx="2477892" cy="4818853"/>
        </a:xfrm>
        <a:prstGeom prst="roundRect">
          <a:avLst>
            <a:gd name="adj" fmla="val 10000"/>
          </a:avLst>
        </a:prstGeom>
        <a:solidFill>
          <a:srgbClr val="10578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Support to </a:t>
          </a:r>
          <a:r>
            <a:rPr lang="en-US" sz="2400" kern="1200" dirty="0" smtClean="0"/>
            <a:t>Departments</a:t>
          </a:r>
          <a:endParaRPr lang="en-US" sz="2400" kern="1200" dirty="0"/>
        </a:p>
      </dsp:txBody>
      <dsp:txXfrm>
        <a:off x="5106822" y="1927541"/>
        <a:ext cx="2477892" cy="1927541"/>
      </dsp:txXfrm>
    </dsp:sp>
    <dsp:sp modelId="{BA381D7F-269D-4DAB-BD0D-6DDDD6B99A33}">
      <dsp:nvSpPr>
        <dsp:cNvPr id="0" name=""/>
        <dsp:cNvSpPr/>
      </dsp:nvSpPr>
      <dsp:spPr>
        <a:xfrm>
          <a:off x="5601599" y="314228"/>
          <a:ext cx="1604678" cy="1554483"/>
        </a:xfrm>
        <a:prstGeom prst="ellipse">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l="-3000" r="-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A7BA9-9EEF-4A5F-A45A-3E16D402C052}">
      <dsp:nvSpPr>
        <dsp:cNvPr id="0" name=""/>
        <dsp:cNvSpPr/>
      </dsp:nvSpPr>
      <dsp:spPr>
        <a:xfrm>
          <a:off x="7659052" y="0"/>
          <a:ext cx="2477892" cy="4818853"/>
        </a:xfrm>
        <a:prstGeom prst="roundRect">
          <a:avLst>
            <a:gd name="adj" fmla="val 10000"/>
          </a:avLst>
        </a:prstGeom>
        <a:solidFill>
          <a:srgbClr val="10578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Support to </a:t>
          </a:r>
          <a:r>
            <a:rPr lang="en-US" sz="2400" kern="1200" dirty="0" smtClean="0"/>
            <a:t>National and local </a:t>
          </a:r>
          <a:r>
            <a:rPr lang="en-US" sz="2400" kern="1200" dirty="0"/>
            <a:t>Staff</a:t>
          </a:r>
        </a:p>
      </dsp:txBody>
      <dsp:txXfrm>
        <a:off x="7659052" y="1927541"/>
        <a:ext cx="2477892" cy="1927541"/>
      </dsp:txXfrm>
    </dsp:sp>
    <dsp:sp modelId="{FF4B9BEA-A1F4-4E11-BF5F-B6615AFB2E92}">
      <dsp:nvSpPr>
        <dsp:cNvPr id="0" name=""/>
        <dsp:cNvSpPr/>
      </dsp:nvSpPr>
      <dsp:spPr>
        <a:xfrm>
          <a:off x="8116006" y="301037"/>
          <a:ext cx="1604678" cy="1604678"/>
        </a:xfrm>
        <a:prstGeom prst="ellipse">
          <a:avLst/>
        </a:prstGeom>
        <a:blipFill>
          <a:blip xmlns:r="http://schemas.openxmlformats.org/officeDocument/2006/relationships"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B223E-9F84-4003-B075-2853C66267F3}">
      <dsp:nvSpPr>
        <dsp:cNvPr id="0" name=""/>
        <dsp:cNvSpPr/>
      </dsp:nvSpPr>
      <dsp:spPr>
        <a:xfrm flipH="1">
          <a:off x="871794" y="4025069"/>
          <a:ext cx="8527434" cy="714154"/>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AB209-C87D-4BF1-849A-8C554EF382D1}">
      <dsp:nvSpPr>
        <dsp:cNvPr id="0" name=""/>
        <dsp:cNvSpPr/>
      </dsp:nvSpPr>
      <dsp:spPr>
        <a:xfrm>
          <a:off x="0" y="0"/>
          <a:ext cx="1654719" cy="3999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Promotion of a self-driven and continuous learning culture</a:t>
          </a:r>
        </a:p>
      </dsp:txBody>
      <dsp:txXfrm>
        <a:off x="0" y="1599926"/>
        <a:ext cx="1654719" cy="1599926"/>
      </dsp:txXfrm>
    </dsp:sp>
    <dsp:sp modelId="{B68964E5-1820-4AB1-BEC0-2ADAA70B7498}">
      <dsp:nvSpPr>
        <dsp:cNvPr id="0" name=""/>
        <dsp:cNvSpPr/>
      </dsp:nvSpPr>
      <dsp:spPr>
        <a:xfrm>
          <a:off x="161390" y="239989"/>
          <a:ext cx="1331939" cy="13319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2E8213-4983-4D0D-A4BB-9256A96C3A9D}">
      <dsp:nvSpPr>
        <dsp:cNvPr id="0" name=""/>
        <dsp:cNvSpPr/>
      </dsp:nvSpPr>
      <dsp:spPr>
        <a:xfrm>
          <a:off x="1702408" y="0"/>
          <a:ext cx="1654719" cy="3999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Low cost, high </a:t>
          </a:r>
          <a:r>
            <a:rPr lang="en-US" sz="1600" kern="1200" dirty="0" err="1"/>
            <a:t>hmpact</a:t>
          </a:r>
          <a:r>
            <a:rPr lang="en-US" sz="1600" kern="1200" dirty="0"/>
            <a:t> and wide-reaching</a:t>
          </a:r>
        </a:p>
      </dsp:txBody>
      <dsp:txXfrm>
        <a:off x="1702408" y="1599926"/>
        <a:ext cx="1654719" cy="1599926"/>
      </dsp:txXfrm>
    </dsp:sp>
    <dsp:sp modelId="{6D767860-DC00-4FA4-AC2B-48A6D6384014}">
      <dsp:nvSpPr>
        <dsp:cNvPr id="0" name=""/>
        <dsp:cNvSpPr/>
      </dsp:nvSpPr>
      <dsp:spPr>
        <a:xfrm>
          <a:off x="1865751" y="239989"/>
          <a:ext cx="1331939" cy="133193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F6A8FF-D091-4BB4-A197-6EE4B5A7B0DB}">
      <dsp:nvSpPr>
        <dsp:cNvPr id="0" name=""/>
        <dsp:cNvSpPr/>
      </dsp:nvSpPr>
      <dsp:spPr>
        <a:xfrm>
          <a:off x="3408722" y="0"/>
          <a:ext cx="1654719" cy="3999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Exposure to private sector, non-profit, academia &amp; gov. practices and insights</a:t>
          </a:r>
        </a:p>
      </dsp:txBody>
      <dsp:txXfrm>
        <a:off x="3408722" y="1599926"/>
        <a:ext cx="1654719" cy="1599926"/>
      </dsp:txXfrm>
    </dsp:sp>
    <dsp:sp modelId="{DC79FB80-60B5-4C66-A8EA-DE9B675F642E}">
      <dsp:nvSpPr>
        <dsp:cNvPr id="0" name=""/>
        <dsp:cNvSpPr/>
      </dsp:nvSpPr>
      <dsp:spPr>
        <a:xfrm>
          <a:off x="3570112" y="239989"/>
          <a:ext cx="1331939" cy="133193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7166-02F1-40E9-B45B-F1E075CBDD68}">
      <dsp:nvSpPr>
        <dsp:cNvPr id="0" name=""/>
        <dsp:cNvSpPr/>
      </dsp:nvSpPr>
      <dsp:spPr>
        <a:xfrm>
          <a:off x="5113083" y="0"/>
          <a:ext cx="1654719" cy="3999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Align career management with capability development</a:t>
          </a:r>
        </a:p>
      </dsp:txBody>
      <dsp:txXfrm>
        <a:off x="5113083" y="1599926"/>
        <a:ext cx="1654719" cy="1599926"/>
      </dsp:txXfrm>
    </dsp:sp>
    <dsp:sp modelId="{26400202-CF28-4514-A1F3-F27A5713F334}">
      <dsp:nvSpPr>
        <dsp:cNvPr id="0" name=""/>
        <dsp:cNvSpPr/>
      </dsp:nvSpPr>
      <dsp:spPr>
        <a:xfrm>
          <a:off x="5274474" y="239989"/>
          <a:ext cx="1331939" cy="133193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0390A-04C1-41D8-8506-268A2399A8CA}">
      <dsp:nvSpPr>
        <dsp:cNvPr id="0" name=""/>
        <dsp:cNvSpPr/>
      </dsp:nvSpPr>
      <dsp:spPr>
        <a:xfrm>
          <a:off x="6817445" y="0"/>
          <a:ext cx="1654719" cy="3999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r>
            <a:rPr lang="en-US" sz="1600" kern="1200" dirty="0"/>
            <a:t>Before and after session-assignments, and live interaction </a:t>
          </a:r>
        </a:p>
      </dsp:txBody>
      <dsp:txXfrm>
        <a:off x="6817445" y="1599926"/>
        <a:ext cx="1654719" cy="1599926"/>
      </dsp:txXfrm>
    </dsp:sp>
    <dsp:sp modelId="{415B499A-C399-45BB-B13A-DEC817446036}">
      <dsp:nvSpPr>
        <dsp:cNvPr id="0" name=""/>
        <dsp:cNvSpPr/>
      </dsp:nvSpPr>
      <dsp:spPr>
        <a:xfrm>
          <a:off x="6978835" y="239989"/>
          <a:ext cx="1331939" cy="1331939"/>
        </a:xfrm>
        <a:prstGeom prst="ellipse">
          <a:avLst/>
        </a:prstGeom>
        <a:blipFill>
          <a:blip xmlns:r="http://schemas.openxmlformats.org/officeDocument/2006/relationships" r:embed="rId5">
            <a:extLst>
              <a:ext uri="{BEBA8EAE-BF5A-486C-A8C5-ECC9F3942E4B}">
                <a14:imgProps xmlns:a14="http://schemas.microsoft.com/office/drawing/2010/main">
                  <a14:imgLayer r:embed="rId6">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A84326-7DA5-4A94-B470-A0A0B254D033}">
      <dsp:nvSpPr>
        <dsp:cNvPr id="0" name=""/>
        <dsp:cNvSpPr/>
      </dsp:nvSpPr>
      <dsp:spPr>
        <a:xfrm>
          <a:off x="338964" y="3399844"/>
          <a:ext cx="7794391" cy="59997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25701-DC3A-4D8B-9660-3296DF977B6D}">
      <dsp:nvSpPr>
        <dsp:cNvPr id="0" name=""/>
        <dsp:cNvSpPr/>
      </dsp:nvSpPr>
      <dsp:spPr>
        <a:xfrm>
          <a:off x="-4798556" y="-735455"/>
          <a:ext cx="5715416" cy="5715416"/>
        </a:xfrm>
        <a:prstGeom prst="blockArc">
          <a:avLst>
            <a:gd name="adj1" fmla="val 18900000"/>
            <a:gd name="adj2" fmla="val 2700000"/>
            <a:gd name="adj3" fmla="val 333"/>
          </a:avLst>
        </a:pr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551BF95-8652-4BA9-A2BA-A193DD4715C7}">
      <dsp:nvSpPr>
        <dsp:cNvPr id="0" name=""/>
        <dsp:cNvSpPr/>
      </dsp:nvSpPr>
      <dsp:spPr>
        <a:xfrm>
          <a:off x="401218" y="265196"/>
          <a:ext cx="8266378" cy="530733"/>
        </a:xfrm>
        <a:prstGeom prst="rect">
          <a:avLst/>
        </a:prstGeom>
        <a:solidFill>
          <a:schemeClr val="accent2">
            <a:lumMod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69" tIns="40640" rIns="40640" bIns="40640" numCol="1" spcCol="1270" anchor="ctr" anchorCtr="0">
          <a:noAutofit/>
        </a:bodyPr>
        <a:lstStyle/>
        <a:p>
          <a:pPr lvl="0" algn="l" defTabSz="711200">
            <a:lnSpc>
              <a:spcPct val="90000"/>
            </a:lnSpc>
            <a:spcBef>
              <a:spcPct val="0"/>
            </a:spcBef>
            <a:spcAft>
              <a:spcPct val="35000"/>
            </a:spcAft>
          </a:pPr>
          <a:r>
            <a:rPr lang="en-GB" sz="1600" kern="1200" dirty="0">
              <a:solidFill>
                <a:sysClr val="window" lastClr="FFFFFF"/>
              </a:solidFill>
              <a:latin typeface="Arial" panose="020B0604020202020204" pitchFamily="34" charset="0"/>
              <a:ea typeface="+mn-ea"/>
              <a:cs typeface="Arial" panose="020B0604020202020204" pitchFamily="34" charset="0"/>
            </a:rPr>
            <a:t>Self-Assessment tools on Career Management </a:t>
          </a:r>
          <a:r>
            <a:rPr lang="en-GB" sz="1600" kern="1200" dirty="0" err="1">
              <a:solidFill>
                <a:sysClr val="window" lastClr="FFFFFF"/>
              </a:solidFill>
              <a:latin typeface="Arial" panose="020B0604020202020204" pitchFamily="34" charset="0"/>
              <a:ea typeface="+mn-ea"/>
              <a:cs typeface="Arial" panose="020B0604020202020204" pitchFamily="34" charset="0"/>
            </a:rPr>
            <a:t>Behaviors</a:t>
          </a:r>
          <a:endParaRPr lang="en-GB" sz="1600" kern="1200" dirty="0">
            <a:solidFill>
              <a:sysClr val="window" lastClr="FFFFFF"/>
            </a:solidFill>
            <a:latin typeface="Arial" panose="020B0604020202020204" pitchFamily="34" charset="0"/>
            <a:ea typeface="+mn-ea"/>
            <a:cs typeface="Arial" panose="020B0604020202020204" pitchFamily="34" charset="0"/>
          </a:endParaRPr>
        </a:p>
      </dsp:txBody>
      <dsp:txXfrm>
        <a:off x="401218" y="265196"/>
        <a:ext cx="8266378" cy="530733"/>
      </dsp:txXfrm>
    </dsp:sp>
    <dsp:sp modelId="{57C496CD-8EFD-48DF-B64B-9714FEB75BAE}">
      <dsp:nvSpPr>
        <dsp:cNvPr id="0" name=""/>
        <dsp:cNvSpPr/>
      </dsp:nvSpPr>
      <dsp:spPr>
        <a:xfrm>
          <a:off x="64434" y="190051"/>
          <a:ext cx="663416" cy="663416"/>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99FAB21A-144D-4167-9D35-D090A2EE440F}">
      <dsp:nvSpPr>
        <dsp:cNvPr id="0" name=""/>
        <dsp:cNvSpPr/>
      </dsp:nvSpPr>
      <dsp:spPr>
        <a:xfrm>
          <a:off x="781525" y="1061041"/>
          <a:ext cx="7886070" cy="530733"/>
        </a:xfrm>
        <a:prstGeom prst="rect">
          <a:avLst/>
        </a:prstGeom>
        <a:solidFill>
          <a:schemeClr val="accent2">
            <a:lumMod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69" tIns="40640" rIns="40640" bIns="40640" numCol="1" spcCol="1270" anchor="ctr" anchorCtr="0">
          <a:noAutofit/>
        </a:bodyPr>
        <a:lstStyle/>
        <a:p>
          <a:pPr lvl="0" algn="l" defTabSz="711200">
            <a:lnSpc>
              <a:spcPct val="90000"/>
            </a:lnSpc>
            <a:spcBef>
              <a:spcPct val="0"/>
            </a:spcBef>
            <a:spcAft>
              <a:spcPct val="35000"/>
            </a:spcAft>
          </a:pPr>
          <a:r>
            <a:rPr lang="en-GB" sz="1600" kern="1200" dirty="0">
              <a:solidFill>
                <a:sysClr val="window" lastClr="FFFFFF"/>
              </a:solidFill>
              <a:latin typeface="Arial" panose="020B0604020202020204" pitchFamily="34" charset="0"/>
              <a:ea typeface="+mn-ea"/>
              <a:cs typeface="Arial" panose="020B0604020202020204" pitchFamily="34" charset="0"/>
            </a:rPr>
            <a:t>Access Harvard </a:t>
          </a:r>
          <a:r>
            <a:rPr lang="en-GB" sz="1600" kern="1200" dirty="0" err="1">
              <a:solidFill>
                <a:sysClr val="window" lastClr="FFFFFF"/>
              </a:solidFill>
              <a:latin typeface="Arial" panose="020B0604020202020204" pitchFamily="34" charset="0"/>
              <a:ea typeface="+mn-ea"/>
              <a:cs typeface="Arial" panose="020B0604020202020204" pitchFamily="34" charset="0"/>
            </a:rPr>
            <a:t>ManageMentor</a:t>
          </a:r>
          <a:r>
            <a:rPr lang="en-GB" sz="1600" kern="1200" dirty="0">
              <a:solidFill>
                <a:sysClr val="window" lastClr="FFFFFF"/>
              </a:solidFill>
              <a:latin typeface="Arial" panose="020B0604020202020204" pitchFamily="34" charset="0"/>
              <a:ea typeface="+mn-ea"/>
              <a:cs typeface="Arial" panose="020B0604020202020204" pitchFamily="34" charset="0"/>
            </a:rPr>
            <a:t> on Career Management</a:t>
          </a:r>
        </a:p>
      </dsp:txBody>
      <dsp:txXfrm>
        <a:off x="781525" y="1061041"/>
        <a:ext cx="7886070" cy="530733"/>
      </dsp:txXfrm>
    </dsp:sp>
    <dsp:sp modelId="{807F42F8-A1F9-44EB-9BCF-3828ABCE2FB0}">
      <dsp:nvSpPr>
        <dsp:cNvPr id="0" name=""/>
        <dsp:cNvSpPr/>
      </dsp:nvSpPr>
      <dsp:spPr>
        <a:xfrm>
          <a:off x="449817" y="994699"/>
          <a:ext cx="663416" cy="663416"/>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10C4784-5284-40A5-A5FC-1CD99DADD85C}">
      <dsp:nvSpPr>
        <dsp:cNvPr id="0" name=""/>
        <dsp:cNvSpPr/>
      </dsp:nvSpPr>
      <dsp:spPr>
        <a:xfrm>
          <a:off x="898249" y="1837172"/>
          <a:ext cx="7769346" cy="570161"/>
        </a:xfrm>
        <a:prstGeom prst="rect">
          <a:avLst/>
        </a:prstGeom>
        <a:solidFill>
          <a:schemeClr val="accent2">
            <a:lumMod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69" tIns="40640" rIns="40640" bIns="40640" numCol="1" spcCol="1270" anchor="ctr" anchorCtr="0">
          <a:noAutofit/>
        </a:bodyPr>
        <a:lstStyle/>
        <a:p>
          <a:pPr lvl="0" algn="l" defTabSz="711200">
            <a:lnSpc>
              <a:spcPct val="90000"/>
            </a:lnSpc>
            <a:spcBef>
              <a:spcPct val="0"/>
            </a:spcBef>
            <a:spcAft>
              <a:spcPct val="35000"/>
            </a:spcAft>
          </a:pPr>
          <a:r>
            <a:rPr lang="en-GB" sz="1600" kern="1200" dirty="0">
              <a:solidFill>
                <a:sysClr val="window" lastClr="FFFFFF"/>
              </a:solidFill>
              <a:latin typeface="Arial" panose="020B0604020202020204" pitchFamily="34" charset="0"/>
              <a:ea typeface="+mn-ea"/>
              <a:cs typeface="Arial" panose="020B0604020202020204" pitchFamily="34" charset="0"/>
            </a:rPr>
            <a:t>Follow up via webinars targeted at development areas</a:t>
          </a:r>
        </a:p>
      </dsp:txBody>
      <dsp:txXfrm>
        <a:off x="898249" y="1837172"/>
        <a:ext cx="7769346" cy="570161"/>
      </dsp:txXfrm>
    </dsp:sp>
    <dsp:sp modelId="{C621B890-36AA-49BD-9003-FAD7B30DF9A4}">
      <dsp:nvSpPr>
        <dsp:cNvPr id="0" name=""/>
        <dsp:cNvSpPr/>
      </dsp:nvSpPr>
      <dsp:spPr>
        <a:xfrm>
          <a:off x="566541" y="1790544"/>
          <a:ext cx="663416" cy="663416"/>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E8935EA7-2AF1-42E0-943F-012579E951AC}">
      <dsp:nvSpPr>
        <dsp:cNvPr id="0" name=""/>
        <dsp:cNvSpPr/>
      </dsp:nvSpPr>
      <dsp:spPr>
        <a:xfrm>
          <a:off x="781525" y="2652731"/>
          <a:ext cx="7886070" cy="530733"/>
        </a:xfrm>
        <a:prstGeom prst="rect">
          <a:avLst/>
        </a:prstGeom>
        <a:solidFill>
          <a:schemeClr val="accent2">
            <a:lumMod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69" tIns="40640" rIns="40640" bIns="40640" numCol="1" spcCol="1270" anchor="ctr" anchorCtr="0">
          <a:noAutofit/>
        </a:bodyPr>
        <a:lstStyle/>
        <a:p>
          <a:pPr lvl="0" algn="l" defTabSz="711200">
            <a:lnSpc>
              <a:spcPct val="90000"/>
            </a:lnSpc>
            <a:spcBef>
              <a:spcPct val="0"/>
            </a:spcBef>
            <a:spcAft>
              <a:spcPct val="35000"/>
            </a:spcAft>
          </a:pPr>
          <a:r>
            <a:rPr lang="en-GB" sz="1600" kern="1200" dirty="0">
              <a:solidFill>
                <a:sysClr val="window" lastClr="FFFFFF"/>
              </a:solidFill>
              <a:latin typeface="Arial" panose="020B0604020202020204" pitchFamily="34" charset="0"/>
              <a:ea typeface="+mn-ea"/>
              <a:cs typeface="Arial" panose="020B0604020202020204" pitchFamily="34" charset="0"/>
            </a:rPr>
            <a:t>Career coaching experience in groups </a:t>
          </a:r>
        </a:p>
      </dsp:txBody>
      <dsp:txXfrm>
        <a:off x="781525" y="2652731"/>
        <a:ext cx="7886070" cy="530733"/>
      </dsp:txXfrm>
    </dsp:sp>
    <dsp:sp modelId="{6B7A465E-1900-41B8-8E7D-6228418C7ED7}">
      <dsp:nvSpPr>
        <dsp:cNvPr id="0" name=""/>
        <dsp:cNvSpPr/>
      </dsp:nvSpPr>
      <dsp:spPr>
        <a:xfrm>
          <a:off x="449817" y="2586389"/>
          <a:ext cx="663416" cy="66341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DE772F-0A7E-4226-BFAD-A688E58D42DB}">
      <dsp:nvSpPr>
        <dsp:cNvPr id="0" name=""/>
        <dsp:cNvSpPr/>
      </dsp:nvSpPr>
      <dsp:spPr>
        <a:xfrm>
          <a:off x="401218" y="3448576"/>
          <a:ext cx="8266378" cy="530733"/>
        </a:xfrm>
        <a:prstGeom prst="rect">
          <a:avLst/>
        </a:prstGeom>
        <a:solidFill>
          <a:schemeClr val="accent2">
            <a:lumMod val="7500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69" tIns="40640" rIns="40640" bIns="40640" numCol="1" spcCol="1270" anchor="ctr" anchorCtr="0">
          <a:noAutofit/>
        </a:bodyPr>
        <a:lstStyle/>
        <a:p>
          <a:pPr lvl="0" algn="l" defTabSz="711200">
            <a:lnSpc>
              <a:spcPct val="90000"/>
            </a:lnSpc>
            <a:spcBef>
              <a:spcPct val="0"/>
            </a:spcBef>
            <a:spcAft>
              <a:spcPct val="35000"/>
            </a:spcAft>
          </a:pPr>
          <a:r>
            <a:rPr lang="en-GB" sz="1600" kern="1200" dirty="0">
              <a:solidFill>
                <a:sysClr val="window" lastClr="FFFFFF"/>
              </a:solidFill>
              <a:latin typeface="Arial" panose="020B0604020202020204" pitchFamily="34" charset="0"/>
              <a:ea typeface="+mn-ea"/>
              <a:cs typeface="Arial" panose="020B0604020202020204" pitchFamily="34" charset="0"/>
            </a:rPr>
            <a:t>Eligibility to compete for in person and virtual detail assignments  </a:t>
          </a:r>
        </a:p>
      </dsp:txBody>
      <dsp:txXfrm>
        <a:off x="401218" y="3448576"/>
        <a:ext cx="8266378" cy="530733"/>
      </dsp:txXfrm>
    </dsp:sp>
    <dsp:sp modelId="{B40F0629-15F2-4BC3-B376-FF9C1519D96F}">
      <dsp:nvSpPr>
        <dsp:cNvPr id="0" name=""/>
        <dsp:cNvSpPr/>
      </dsp:nvSpPr>
      <dsp:spPr>
        <a:xfrm>
          <a:off x="69509" y="3382234"/>
          <a:ext cx="663416" cy="663416"/>
        </a:xfrm>
        <a:prstGeom prst="ellipse">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D7A1A-7A34-4E33-9D6F-A249EB81E8F8}">
      <dsp:nvSpPr>
        <dsp:cNvPr id="0" name=""/>
        <dsp:cNvSpPr/>
      </dsp:nvSpPr>
      <dsp:spPr>
        <a:xfrm>
          <a:off x="125" y="0"/>
          <a:ext cx="1675151" cy="4867727"/>
        </a:xfrm>
        <a:prstGeom prst="roundRect">
          <a:avLst>
            <a:gd name="adj" fmla="val 10000"/>
          </a:avLst>
        </a:prstGeom>
        <a:solidFill>
          <a:srgbClr val="3E8AC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kern="1200" dirty="0"/>
        </a:p>
        <a:p>
          <a:pPr lvl="0" algn="ctr" defTabSz="800100">
            <a:lnSpc>
              <a:spcPct val="90000"/>
            </a:lnSpc>
            <a:spcBef>
              <a:spcPct val="0"/>
            </a:spcBef>
            <a:spcAft>
              <a:spcPct val="35000"/>
            </a:spcAft>
          </a:pPr>
          <a:r>
            <a:rPr lang="en-US" sz="1500" kern="1200" dirty="0"/>
            <a:t>200 women at all levels exposed to  a growth-based career model and continuous learning</a:t>
          </a:r>
        </a:p>
      </dsp:txBody>
      <dsp:txXfrm>
        <a:off x="125" y="1947091"/>
        <a:ext cx="1675151" cy="1947091"/>
      </dsp:txXfrm>
    </dsp:sp>
    <dsp:sp modelId="{41FA3CFF-17AA-4A6D-8928-089894F1AAAE}">
      <dsp:nvSpPr>
        <dsp:cNvPr id="0" name=""/>
        <dsp:cNvSpPr/>
      </dsp:nvSpPr>
      <dsp:spPr>
        <a:xfrm>
          <a:off x="50380" y="292063"/>
          <a:ext cx="1574642" cy="16209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126B2-6AB0-43F9-BF9C-C9342E81DC81}">
      <dsp:nvSpPr>
        <dsp:cNvPr id="0" name=""/>
        <dsp:cNvSpPr/>
      </dsp:nvSpPr>
      <dsp:spPr>
        <a:xfrm>
          <a:off x="1712415" y="0"/>
          <a:ext cx="1675151" cy="4867727"/>
        </a:xfrm>
        <a:prstGeom prst="roundRect">
          <a:avLst>
            <a:gd name="adj" fmla="val 10000"/>
          </a:avLst>
        </a:prstGeom>
        <a:solidFill>
          <a:srgbClr val="3E8AC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kern="1200" dirty="0"/>
        </a:p>
        <a:p>
          <a:pPr lvl="0" algn="ctr" defTabSz="800100">
            <a:lnSpc>
              <a:spcPct val="90000"/>
            </a:lnSpc>
            <a:spcBef>
              <a:spcPct val="0"/>
            </a:spcBef>
            <a:spcAft>
              <a:spcPct val="35000"/>
            </a:spcAft>
          </a:pPr>
          <a:r>
            <a:rPr lang="en-US" sz="1500" kern="1200" dirty="0"/>
            <a:t>Scalability and Replicability test for other potential low-cost, high-impact and wide-reaching initiatives</a:t>
          </a:r>
        </a:p>
      </dsp:txBody>
      <dsp:txXfrm>
        <a:off x="1712415" y="1947091"/>
        <a:ext cx="1675151" cy="1947091"/>
      </dsp:txXfrm>
    </dsp:sp>
    <dsp:sp modelId="{3BC26CE2-D40C-4EAE-8189-9C0D228117A5}">
      <dsp:nvSpPr>
        <dsp:cNvPr id="0" name=""/>
        <dsp:cNvSpPr/>
      </dsp:nvSpPr>
      <dsp:spPr>
        <a:xfrm>
          <a:off x="1775786" y="292063"/>
          <a:ext cx="1574642" cy="1620953"/>
        </a:xfrm>
        <a:prstGeom prst="ellipse">
          <a:avLst/>
        </a:prstGeom>
        <a:blipFill>
          <a:blip xmlns:r="http://schemas.openxmlformats.org/officeDocument/2006/relationships" r:embed="rId2" cstate="print">
            <a:extLst>
              <a:ext uri="{BEBA8EAE-BF5A-486C-A8C5-ECC9F3942E4B}">
                <a14:imgProps xmlns:a14="http://schemas.microsoft.com/office/drawing/2010/main">
                  <a14:imgLayer r:embed="rId3">
                    <a14:imgEffect>
                      <a14:colorTemperature colorTemp="4598"/>
                    </a14:imgEffect>
                  </a14:imgLayer>
                </a14:imgProps>
              </a:ex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F6D779-4756-4FA8-8FD5-F82ACC6819C4}">
      <dsp:nvSpPr>
        <dsp:cNvPr id="0" name=""/>
        <dsp:cNvSpPr/>
      </dsp:nvSpPr>
      <dsp:spPr>
        <a:xfrm>
          <a:off x="3450937" y="0"/>
          <a:ext cx="1675151" cy="4867727"/>
        </a:xfrm>
        <a:prstGeom prst="roundRect">
          <a:avLst>
            <a:gd name="adj" fmla="val 10000"/>
          </a:avLst>
        </a:prstGeom>
        <a:solidFill>
          <a:srgbClr val="3E8AC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kern="1200" dirty="0"/>
        </a:p>
        <a:p>
          <a:pPr lvl="0" algn="ctr" defTabSz="800100">
            <a:lnSpc>
              <a:spcPct val="90000"/>
            </a:lnSpc>
            <a:spcBef>
              <a:spcPct val="0"/>
            </a:spcBef>
            <a:spcAft>
              <a:spcPct val="35000"/>
            </a:spcAft>
          </a:pPr>
          <a:r>
            <a:rPr lang="en-US" sz="1500" kern="1200" dirty="0"/>
            <a:t>Promotion of </a:t>
          </a:r>
          <a:r>
            <a:rPr lang="en-US" sz="1500" kern="1200" dirty="0" smtClean="0"/>
            <a:t>organization </a:t>
          </a:r>
          <a:r>
            <a:rPr lang="en-US" sz="1500" kern="1200" dirty="0"/>
            <a:t>in gender-parity support with initiatives with high </a:t>
          </a:r>
          <a:r>
            <a:rPr lang="en-US" sz="1500" kern="1200" dirty="0" smtClean="0"/>
            <a:t>scalability</a:t>
          </a:r>
          <a:endParaRPr lang="en-US" sz="1500" kern="1200" dirty="0"/>
        </a:p>
      </dsp:txBody>
      <dsp:txXfrm>
        <a:off x="3450937" y="1947091"/>
        <a:ext cx="1675151" cy="1947091"/>
      </dsp:txXfrm>
    </dsp:sp>
    <dsp:sp modelId="{BA381D7F-269D-4DAB-BD0D-6DDDD6B99A33}">
      <dsp:nvSpPr>
        <dsp:cNvPr id="0" name=""/>
        <dsp:cNvSpPr/>
      </dsp:nvSpPr>
      <dsp:spPr>
        <a:xfrm>
          <a:off x="3482768" y="263170"/>
          <a:ext cx="1574642" cy="1628393"/>
        </a:xfrm>
        <a:prstGeom prst="ellipse">
          <a:avLst/>
        </a:prstGeom>
        <a:blipFill dpi="0" rotWithShape="1">
          <a:blip xmlns:r="http://schemas.openxmlformats.org/officeDocument/2006/relationships"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l="-10974" t="-3347" r="-103886" b="-14575"/>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A7BA9-9EEF-4A5F-A45A-3E16D402C052}">
      <dsp:nvSpPr>
        <dsp:cNvPr id="0" name=""/>
        <dsp:cNvSpPr/>
      </dsp:nvSpPr>
      <dsp:spPr>
        <a:xfrm>
          <a:off x="5176343" y="0"/>
          <a:ext cx="1675151" cy="4867727"/>
        </a:xfrm>
        <a:prstGeom prst="roundRect">
          <a:avLst>
            <a:gd name="adj" fmla="val 10000"/>
          </a:avLst>
        </a:prstGeom>
        <a:solidFill>
          <a:srgbClr val="3E8AC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sz="1800" kern="1200" dirty="0"/>
        </a:p>
        <a:p>
          <a:pPr lvl="0" algn="ctr" defTabSz="800100">
            <a:lnSpc>
              <a:spcPct val="90000"/>
            </a:lnSpc>
            <a:spcBef>
              <a:spcPct val="0"/>
            </a:spcBef>
            <a:spcAft>
              <a:spcPct val="35000"/>
            </a:spcAft>
          </a:pPr>
          <a:r>
            <a:rPr lang="en-US" sz="1500" kern="1200" dirty="0"/>
            <a:t>Potential pools for virtual assignments, detail assignments and leadership </a:t>
          </a:r>
          <a:r>
            <a:rPr lang="en-US" sz="1500" kern="1200" dirty="0" err="1"/>
            <a:t>programmes</a:t>
          </a:r>
          <a:endParaRPr lang="en-US" sz="1500" kern="1200" dirty="0"/>
        </a:p>
      </dsp:txBody>
      <dsp:txXfrm>
        <a:off x="5176343" y="1947091"/>
        <a:ext cx="1675151" cy="1947091"/>
      </dsp:txXfrm>
    </dsp:sp>
    <dsp:sp modelId="{FF4B9BEA-A1F4-4E11-BF5F-B6615AFB2E92}">
      <dsp:nvSpPr>
        <dsp:cNvPr id="0" name=""/>
        <dsp:cNvSpPr/>
      </dsp:nvSpPr>
      <dsp:spPr>
        <a:xfrm>
          <a:off x="5246564" y="281786"/>
          <a:ext cx="1574642" cy="1620953"/>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632159-690C-49F4-B180-8ECF52F2C5C9}">
      <dsp:nvSpPr>
        <dsp:cNvPr id="0" name=""/>
        <dsp:cNvSpPr/>
      </dsp:nvSpPr>
      <dsp:spPr>
        <a:xfrm>
          <a:off x="6901749" y="0"/>
          <a:ext cx="1675151" cy="4867727"/>
        </a:xfrm>
        <a:prstGeom prst="roundRect">
          <a:avLst>
            <a:gd name="adj" fmla="val 10000"/>
          </a:avLst>
        </a:prstGeom>
        <a:solidFill>
          <a:srgbClr val="3E8AC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sz="1400" kern="1200" dirty="0"/>
        </a:p>
        <a:p>
          <a:pPr lvl="0" algn="ctr" defTabSz="622300">
            <a:lnSpc>
              <a:spcPct val="90000"/>
            </a:lnSpc>
            <a:spcBef>
              <a:spcPct val="0"/>
            </a:spcBef>
            <a:spcAft>
              <a:spcPct val="35000"/>
            </a:spcAft>
          </a:pPr>
          <a:r>
            <a:rPr lang="en-US" sz="1400" kern="1200" dirty="0"/>
            <a:t>Promote UNDP as employer of choice with high-impact initiative. Ability to create a mini-case study and strengthen our  business case for future initiatives</a:t>
          </a:r>
        </a:p>
      </dsp:txBody>
      <dsp:txXfrm>
        <a:off x="6901749" y="1947091"/>
        <a:ext cx="1675151" cy="1947091"/>
      </dsp:txXfrm>
    </dsp:sp>
    <dsp:sp modelId="{78877D69-8B14-44D8-8151-1D2FA7A705B2}">
      <dsp:nvSpPr>
        <dsp:cNvPr id="0" name=""/>
        <dsp:cNvSpPr/>
      </dsp:nvSpPr>
      <dsp:spPr>
        <a:xfrm>
          <a:off x="6952004" y="292063"/>
          <a:ext cx="1574642" cy="1620953"/>
        </a:xfrm>
        <a:prstGeom prst="ellipse">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l="-7000" r="-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0B5C54-E7C4-4009-B2F1-F6178A0AFF95}">
      <dsp:nvSpPr>
        <dsp:cNvPr id="0" name=""/>
        <dsp:cNvSpPr/>
      </dsp:nvSpPr>
      <dsp:spPr>
        <a:xfrm>
          <a:off x="8602732" y="0"/>
          <a:ext cx="1675151" cy="4867727"/>
        </a:xfrm>
        <a:prstGeom prst="roundRect">
          <a:avLst>
            <a:gd name="adj" fmla="val 10000"/>
          </a:avLst>
        </a:prstGeom>
        <a:solidFill>
          <a:srgbClr val="3E8AC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1600" kern="1200" dirty="0" smtClean="0"/>
            <a:t>Potential </a:t>
          </a:r>
          <a:r>
            <a:rPr lang="en-US" sz="1600" kern="1200" dirty="0"/>
            <a:t>increase in engagement and levels of satisfaction with career management as measured by </a:t>
          </a:r>
          <a:r>
            <a:rPr lang="en-US" sz="1600" kern="1200" dirty="0" smtClean="0"/>
            <a:t> engagement surveys</a:t>
          </a:r>
          <a:endParaRPr lang="en-US" sz="1600" kern="1200" dirty="0"/>
        </a:p>
      </dsp:txBody>
      <dsp:txXfrm>
        <a:off x="8602732" y="1947091"/>
        <a:ext cx="1675151" cy="1947091"/>
      </dsp:txXfrm>
    </dsp:sp>
    <dsp:sp modelId="{48A708E6-6210-409B-9BB7-5FE423619D41}">
      <dsp:nvSpPr>
        <dsp:cNvPr id="0" name=""/>
        <dsp:cNvSpPr/>
      </dsp:nvSpPr>
      <dsp:spPr>
        <a:xfrm>
          <a:off x="8727790" y="313330"/>
          <a:ext cx="1574642" cy="1620953"/>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0000" r="-2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B223E-9F84-4003-B075-2853C66267F3}">
      <dsp:nvSpPr>
        <dsp:cNvPr id="0" name=""/>
        <dsp:cNvSpPr/>
      </dsp:nvSpPr>
      <dsp:spPr>
        <a:xfrm flipV="1">
          <a:off x="370108" y="4822005"/>
          <a:ext cx="9478238" cy="45722"/>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06F88-805B-481E-A571-9A2B42F95438}">
      <dsp:nvSpPr>
        <dsp:cNvPr id="0" name=""/>
        <dsp:cNvSpPr/>
      </dsp:nvSpPr>
      <dsp:spPr>
        <a:xfrm>
          <a:off x="7" y="0"/>
          <a:ext cx="1553365" cy="4009292"/>
        </a:xfrm>
        <a:prstGeom prst="roundRect">
          <a:avLst>
            <a:gd name="adj" fmla="val 10000"/>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Self-</a:t>
          </a:r>
          <a:r>
            <a:rPr lang="en-US" sz="1400" kern="1200" dirty="0"/>
            <a:t> </a:t>
          </a:r>
          <a:r>
            <a:rPr lang="en-US" sz="1400" kern="1200" dirty="0">
              <a:solidFill>
                <a:schemeClr val="bg1"/>
              </a:solidFill>
            </a:rPr>
            <a:t>assessment on career management behaviors</a:t>
          </a:r>
        </a:p>
      </dsp:txBody>
      <dsp:txXfrm>
        <a:off x="7" y="1603717"/>
        <a:ext cx="1553365" cy="1603717"/>
      </dsp:txXfrm>
    </dsp:sp>
    <dsp:sp modelId="{7B2818D0-5880-4F50-9017-3B8B6CA4B59C}">
      <dsp:nvSpPr>
        <dsp:cNvPr id="0" name=""/>
        <dsp:cNvSpPr/>
      </dsp:nvSpPr>
      <dsp:spPr>
        <a:xfrm>
          <a:off x="109252" y="240557"/>
          <a:ext cx="1335094" cy="133509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B1D65BD-7733-44BC-B5D7-0040086F5EF1}">
      <dsp:nvSpPr>
        <dsp:cNvPr id="0" name=""/>
        <dsp:cNvSpPr/>
      </dsp:nvSpPr>
      <dsp:spPr>
        <a:xfrm>
          <a:off x="1586196" y="0"/>
          <a:ext cx="1553365" cy="4009292"/>
        </a:xfrm>
        <a:prstGeom prst="roundRect">
          <a:avLst>
            <a:gd name="adj" fmla="val 10000"/>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Online training on Project Management by Coursera (4 weeks) and a Harvard Manager Module of Choice </a:t>
          </a:r>
        </a:p>
      </dsp:txBody>
      <dsp:txXfrm>
        <a:off x="1586196" y="1603717"/>
        <a:ext cx="1553365" cy="1603717"/>
      </dsp:txXfrm>
    </dsp:sp>
    <dsp:sp modelId="{4996B552-2A7D-481E-8ACD-2AE462F95552}">
      <dsp:nvSpPr>
        <dsp:cNvPr id="0" name=""/>
        <dsp:cNvSpPr/>
      </dsp:nvSpPr>
      <dsp:spPr>
        <a:xfrm>
          <a:off x="1709219" y="240557"/>
          <a:ext cx="1335094" cy="133509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000" b="-1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CC35226C-4EBD-4804-90D7-0F04AB6553E1}">
      <dsp:nvSpPr>
        <dsp:cNvPr id="0" name=""/>
        <dsp:cNvSpPr/>
      </dsp:nvSpPr>
      <dsp:spPr>
        <a:xfrm>
          <a:off x="3165503" y="0"/>
          <a:ext cx="1553365" cy="4009292"/>
        </a:xfrm>
        <a:prstGeom prst="roundRect">
          <a:avLst>
            <a:gd name="adj" fmla="val 10000"/>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Mentoring and feedback on micro-project</a:t>
          </a:r>
        </a:p>
      </dsp:txBody>
      <dsp:txXfrm>
        <a:off x="3165503" y="1603717"/>
        <a:ext cx="1553365" cy="1603717"/>
      </dsp:txXfrm>
    </dsp:sp>
    <dsp:sp modelId="{434529E8-8592-47F3-8C4D-1635A7574366}">
      <dsp:nvSpPr>
        <dsp:cNvPr id="0" name=""/>
        <dsp:cNvSpPr/>
      </dsp:nvSpPr>
      <dsp:spPr>
        <a:xfrm>
          <a:off x="3309185" y="240557"/>
          <a:ext cx="1335094" cy="133509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l="-3000" r="-3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FC6C3B8-143F-4D44-824F-65D80057A576}">
      <dsp:nvSpPr>
        <dsp:cNvPr id="0" name=""/>
        <dsp:cNvSpPr/>
      </dsp:nvSpPr>
      <dsp:spPr>
        <a:xfrm>
          <a:off x="4757050" y="0"/>
          <a:ext cx="1553365" cy="4009292"/>
        </a:xfrm>
        <a:prstGeom prst="roundRect">
          <a:avLst>
            <a:gd name="adj" fmla="val 10000"/>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Project implementation with guidance from internal and external mentors</a:t>
          </a:r>
        </a:p>
      </dsp:txBody>
      <dsp:txXfrm>
        <a:off x="4757050" y="1603717"/>
        <a:ext cx="1553365" cy="1603717"/>
      </dsp:txXfrm>
    </dsp:sp>
    <dsp:sp modelId="{50780E8D-6736-4B4B-96A2-29B5B75D1308}">
      <dsp:nvSpPr>
        <dsp:cNvPr id="0" name=""/>
        <dsp:cNvSpPr/>
      </dsp:nvSpPr>
      <dsp:spPr>
        <a:xfrm>
          <a:off x="4909152" y="240557"/>
          <a:ext cx="1335094" cy="133509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2FB8C8A-62E3-4A0C-ACF5-A4C3CF235F7B}">
      <dsp:nvSpPr>
        <dsp:cNvPr id="0" name=""/>
        <dsp:cNvSpPr/>
      </dsp:nvSpPr>
      <dsp:spPr>
        <a:xfrm>
          <a:off x="6384170" y="0"/>
          <a:ext cx="1553365" cy="4009292"/>
        </a:xfrm>
        <a:prstGeom prst="roundRect">
          <a:avLst>
            <a:gd name="adj" fmla="val 10000"/>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Final</a:t>
          </a:r>
          <a:r>
            <a:rPr lang="en-US" sz="1400" kern="1200" dirty="0"/>
            <a:t> </a:t>
          </a:r>
          <a:r>
            <a:rPr lang="en-US" sz="1400" kern="1200" dirty="0">
              <a:solidFill>
                <a:schemeClr val="bg1"/>
              </a:solidFill>
            </a:rPr>
            <a:t>assessment to evaluate change in career management behaviors</a:t>
          </a:r>
        </a:p>
      </dsp:txBody>
      <dsp:txXfrm>
        <a:off x="6384170" y="1603717"/>
        <a:ext cx="1553365" cy="1603717"/>
      </dsp:txXfrm>
    </dsp:sp>
    <dsp:sp modelId="{00276B80-20B6-4D37-93CB-577FD40E2B04}">
      <dsp:nvSpPr>
        <dsp:cNvPr id="0" name=""/>
        <dsp:cNvSpPr/>
      </dsp:nvSpPr>
      <dsp:spPr>
        <a:xfrm>
          <a:off x="6509119" y="240557"/>
          <a:ext cx="1335094" cy="133509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11807A2-7DC1-47CA-A4D5-0F5E7A3FAA10}">
      <dsp:nvSpPr>
        <dsp:cNvPr id="0" name=""/>
        <dsp:cNvSpPr/>
      </dsp:nvSpPr>
      <dsp:spPr>
        <a:xfrm>
          <a:off x="8000067" y="0"/>
          <a:ext cx="1553365" cy="4009292"/>
        </a:xfrm>
        <a:prstGeom prst="roundRect">
          <a:avLst>
            <a:gd name="adj" fmla="val 10000"/>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Best project award for participant and mentor</a:t>
          </a:r>
        </a:p>
      </dsp:txBody>
      <dsp:txXfrm>
        <a:off x="8000067" y="1603717"/>
        <a:ext cx="1553365" cy="1603717"/>
      </dsp:txXfrm>
    </dsp:sp>
    <dsp:sp modelId="{FCFB11A9-01A2-4B5B-AD68-62CE81A89E79}">
      <dsp:nvSpPr>
        <dsp:cNvPr id="0" name=""/>
        <dsp:cNvSpPr/>
      </dsp:nvSpPr>
      <dsp:spPr>
        <a:xfrm>
          <a:off x="8109086" y="240557"/>
          <a:ext cx="1335094" cy="1335094"/>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BD84CD0A-B878-4DB5-A5E1-58CD6E33CEE5}">
      <dsp:nvSpPr>
        <dsp:cNvPr id="0" name=""/>
        <dsp:cNvSpPr/>
      </dsp:nvSpPr>
      <dsp:spPr>
        <a:xfrm>
          <a:off x="1622111" y="3069489"/>
          <a:ext cx="6309209" cy="877283"/>
        </a:xfrm>
        <a:prstGeom prst="leftRightArrow">
          <a:avLst/>
        </a:prstGeom>
        <a:solidFill>
          <a:schemeClr val="lt1"/>
        </a:solidFill>
        <a:ln w="15875" cap="flat" cmpd="sng" algn="ctr">
          <a:solidFill>
            <a:schemeClr val="accent3"/>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B2D83-5ADD-47E0-97D6-69959917462E}">
      <dsp:nvSpPr>
        <dsp:cNvPr id="0" name=""/>
        <dsp:cNvSpPr/>
      </dsp:nvSpPr>
      <dsp:spPr>
        <a:xfrm rot="16200000">
          <a:off x="918599" y="1234696"/>
          <a:ext cx="2557006" cy="1562602"/>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209550" rIns="188595" bIns="209550" numCol="1" spcCol="1270" anchor="t" anchorCtr="0">
          <a:noAutofit/>
        </a:bodyPr>
        <a:lstStyle/>
        <a:p>
          <a:pPr lvl="0" algn="l" defTabSz="1466850">
            <a:lnSpc>
              <a:spcPct val="90000"/>
            </a:lnSpc>
            <a:spcBef>
              <a:spcPct val="0"/>
            </a:spcBef>
            <a:spcAft>
              <a:spcPct val="35000"/>
            </a:spcAft>
          </a:pPr>
          <a:endParaRPr lang="en-US" sz="3300" kern="1200" dirty="0"/>
        </a:p>
        <a:p>
          <a:pPr lvl="0" algn="ctr" defTabSz="1466850">
            <a:lnSpc>
              <a:spcPct val="90000"/>
            </a:lnSpc>
            <a:spcBef>
              <a:spcPct val="0"/>
            </a:spcBef>
            <a:spcAft>
              <a:spcPct val="35000"/>
            </a:spcAft>
          </a:pPr>
          <a:endParaRPr lang="en-US" sz="3300" kern="1200" dirty="0">
            <a:solidFill>
              <a:srgbClr val="10578C"/>
            </a:solidFill>
          </a:endParaRPr>
        </a:p>
        <a:p>
          <a:pPr lvl="0" algn="ctr" defTabSz="1466850">
            <a:lnSpc>
              <a:spcPct val="90000"/>
            </a:lnSpc>
            <a:spcBef>
              <a:spcPct val="0"/>
            </a:spcBef>
            <a:spcAft>
              <a:spcPct val="35000"/>
            </a:spcAft>
          </a:pPr>
          <a:r>
            <a:rPr lang="en-US" sz="3300" kern="1200" dirty="0" err="1" smtClean="0">
              <a:solidFill>
                <a:srgbClr val="10578C"/>
              </a:solidFill>
            </a:rPr>
            <a:t>Dept</a:t>
          </a:r>
          <a:r>
            <a:rPr lang="en-US" sz="3300" kern="1200" dirty="0" smtClean="0">
              <a:solidFill>
                <a:srgbClr val="10578C"/>
              </a:solidFill>
            </a:rPr>
            <a:t> 1</a:t>
          </a:r>
          <a:endParaRPr lang="en-US" sz="3300" kern="1200" dirty="0">
            <a:solidFill>
              <a:srgbClr val="10578C"/>
            </a:solidFill>
          </a:endParaRPr>
        </a:p>
      </dsp:txBody>
      <dsp:txXfrm rot="5400000">
        <a:off x="1492095" y="813788"/>
        <a:ext cx="1486308" cy="2404418"/>
      </dsp:txXfrm>
    </dsp:sp>
    <dsp:sp modelId="{4BD6B74F-26BC-4E7E-9577-D932F6ACE8DD}">
      <dsp:nvSpPr>
        <dsp:cNvPr id="0" name=""/>
        <dsp:cNvSpPr/>
      </dsp:nvSpPr>
      <dsp:spPr>
        <a:xfrm rot="5400000">
          <a:off x="2552156" y="1234696"/>
          <a:ext cx="2557006" cy="1562602"/>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8595" tIns="209550" rIns="125730" bIns="209550" numCol="1" spcCol="1270" anchor="t" anchorCtr="0">
          <a:noAutofit/>
        </a:bodyPr>
        <a:lstStyle/>
        <a:p>
          <a:pPr lvl="0" algn="l" defTabSz="1466850">
            <a:lnSpc>
              <a:spcPct val="90000"/>
            </a:lnSpc>
            <a:spcBef>
              <a:spcPct val="0"/>
            </a:spcBef>
            <a:spcAft>
              <a:spcPct val="35000"/>
            </a:spcAft>
          </a:pPr>
          <a:r>
            <a:rPr lang="en-US" sz="3300" kern="1200" dirty="0" err="1" smtClean="0">
              <a:solidFill>
                <a:srgbClr val="10578C"/>
              </a:solidFill>
            </a:rPr>
            <a:t>Dept</a:t>
          </a:r>
          <a:r>
            <a:rPr lang="en-US" sz="3300" kern="1200" dirty="0" smtClean="0">
              <a:solidFill>
                <a:srgbClr val="10578C"/>
              </a:solidFill>
            </a:rPr>
            <a:t> 2</a:t>
          </a:r>
          <a:endParaRPr lang="en-US" sz="3300" kern="1200" dirty="0">
            <a:solidFill>
              <a:srgbClr val="10578C"/>
            </a:solidFill>
          </a:endParaRPr>
        </a:p>
      </dsp:txBody>
      <dsp:txXfrm rot="-5400000">
        <a:off x="3049358" y="813788"/>
        <a:ext cx="1486308" cy="2404418"/>
      </dsp:txXfrm>
    </dsp:sp>
    <dsp:sp modelId="{CECE7FE5-87B1-4041-9067-FEF73B60F62B}">
      <dsp:nvSpPr>
        <dsp:cNvPr id="0" name=""/>
        <dsp:cNvSpPr/>
      </dsp:nvSpPr>
      <dsp:spPr>
        <a:xfrm>
          <a:off x="1945710" y="-154600"/>
          <a:ext cx="2136022" cy="1996975"/>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E57BF4-B9BE-4F88-B5C8-3783F83BD2F3}">
      <dsp:nvSpPr>
        <dsp:cNvPr id="0" name=""/>
        <dsp:cNvSpPr/>
      </dsp:nvSpPr>
      <dsp:spPr>
        <a:xfrm rot="10800000">
          <a:off x="1969160" y="2243519"/>
          <a:ext cx="2089123" cy="188838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3" Type="http://schemas.openxmlformats.org/officeDocument/2006/relationships/hyperlink" Target="https://www.monster.com/career-advice/article/resume-accomplishments-omit" TargetMode="External"/><Relationship Id="rId2" Type="http://schemas.openxmlformats.org/officeDocument/2006/relationships/hyperlink" Target="https://www.monster.com/career-advice/article/how-to-catalog-accomplishments" TargetMode="Externa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CE137BA9-DAD5-4BDA-9F78-9A9892C15C75}" type="datetimeFigureOut">
              <a:rPr lang="en-US" smtClean="0"/>
              <a:t>9/18/2018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r>
              <a:rPr lang="en-US" b="1"/>
              <a:t>Getting started</a:t>
            </a:r>
          </a:p>
          <a:p>
            <a:r>
              <a:rPr lang="en-US"/>
              <a:t>Set a timer for five minutes and start </a:t>
            </a:r>
            <a:r>
              <a:rPr lang="en-US">
                <a:hlinkClick r:id="rId2"/>
              </a:rPr>
              <a:t>jotting down your accomplishments</a:t>
            </a:r>
            <a:r>
              <a:rPr lang="en-US"/>
              <a:t> for your most recent position. Write down any accomplishment, contribution, or achievement that comes to mind, even if it seems insignificant (you can always </a:t>
            </a:r>
            <a:r>
              <a:rPr lang="en-US">
                <a:hlinkClick r:id="rId3"/>
              </a:rPr>
              <a:t>omit accomplishments</a:t>
            </a:r>
            <a:r>
              <a:rPr lang="en-US"/>
              <a:t> later). Complete this exercise for each position on your resume. To help jog your memory, here are questions to ask yourself:</a:t>
            </a:r>
          </a:p>
          <a:p>
            <a:pPr>
              <a:buFont typeface="Arial" panose="020B0604020202020204" pitchFamily="34" charset="0"/>
              <a:buChar char="•"/>
            </a:pPr>
            <a:r>
              <a:rPr lang="en-US"/>
              <a:t>Did you receive praise, recognition, or pats on the back from your supervisor or colleagues? For what (e.g., completing projects ahead of deadline, calming down irate customers, saving money)?</a:t>
            </a:r>
          </a:p>
          <a:p>
            <a:pPr>
              <a:buFont typeface="Arial" panose="020B0604020202020204" pitchFamily="34" charset="0"/>
              <a:buChar char="•"/>
            </a:pPr>
            <a:r>
              <a:rPr lang="en-US"/>
              <a:t>Did you receive a promotion, award, or commendations from customers/clients?</a:t>
            </a:r>
          </a:p>
          <a:p>
            <a:pPr>
              <a:buFont typeface="Arial" panose="020B0604020202020204" pitchFamily="34" charset="0"/>
              <a:buChar char="•"/>
            </a:pPr>
            <a:r>
              <a:rPr lang="en-US"/>
              <a:t>Were you selected for special projects, committees, or task forces?</a:t>
            </a:r>
          </a:p>
          <a:p>
            <a:pPr>
              <a:buFont typeface="Arial" panose="020B0604020202020204" pitchFamily="34" charset="0"/>
              <a:buChar char="•"/>
            </a:pPr>
            <a:r>
              <a:rPr lang="en-US"/>
              <a:t>Name three accomplishments that make you proud. Did you complete a particularly challenging assignment? Participate in a solution that improved customer service, enhanced efficiency, saved money/time, or increased revenues?</a:t>
            </a:r>
          </a:p>
          <a:p>
            <a:pPr>
              <a:buFont typeface="Arial" panose="020B0604020202020204" pitchFamily="34" charset="0"/>
              <a:buChar char="•"/>
            </a:pPr>
            <a:r>
              <a:rPr lang="en-US"/>
              <a:t>Are you known throughout your department/company for something?</a:t>
            </a:r>
          </a:p>
          <a:p>
            <a:pPr>
              <a:buFont typeface="Arial" panose="020B0604020202020204" pitchFamily="34" charset="0"/>
              <a:buChar char="•"/>
            </a:pPr>
            <a:r>
              <a:rPr lang="en-US"/>
              <a:t>If you quit your job, what would everybody say about your work at your goodbye party?</a:t>
            </a:r>
          </a:p>
          <a:p>
            <a:pPr lvl="0"/>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AD285-DDE5-4964-B235-48E031D0D6D7}" type="slidenum">
              <a:rPr lang="en-US" smtClean="0"/>
              <a:t>‹#›</a:t>
            </a:fld>
            <a:endParaRPr lang="en-US"/>
          </a:p>
        </p:txBody>
      </p:sp>
    </p:spTree>
    <p:extLst>
      <p:ext uri="{BB962C8B-B14F-4D97-AF65-F5344CB8AC3E}">
        <p14:creationId xmlns:p14="http://schemas.microsoft.com/office/powerpoint/2010/main" val="58849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B050"/>
              </a:solidFill>
            </a:endParaRPr>
          </a:p>
        </p:txBody>
      </p:sp>
      <p:sp>
        <p:nvSpPr>
          <p:cNvPr id="4" name="Slide Number Placeholder 3"/>
          <p:cNvSpPr>
            <a:spLocks noGrp="1"/>
          </p:cNvSpPr>
          <p:nvPr>
            <p:ph type="sldNum" sz="quarter" idx="10"/>
          </p:nvPr>
        </p:nvSpPr>
        <p:spPr/>
        <p:txBody>
          <a:bodyPr/>
          <a:lstStyle/>
          <a:p>
            <a:fld id="{B36AD285-DDE5-4964-B235-48E031D0D6D7}" type="slidenum">
              <a:rPr lang="en-US" smtClean="0"/>
              <a:t>1</a:t>
            </a:fld>
            <a:endParaRPr lang="en-US"/>
          </a:p>
        </p:txBody>
      </p:sp>
    </p:spTree>
    <p:extLst>
      <p:ext uri="{BB962C8B-B14F-4D97-AF65-F5344CB8AC3E}">
        <p14:creationId xmlns:p14="http://schemas.microsoft.com/office/powerpoint/2010/main" val="278025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What is my role?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are in the driving seat of your career path to ensure you own success. As part of your career journey at UNDP, we expect you to initiate and prepare for career development conversations with your supervisors. It is important for you to understand and be prepared to articulate your strengths and career aspirations. Managing your career is an ongoing endeavor. Maintaining a growth-mindset and learning every day will help you on your career path. In order to do so, you will find resources on our career management portal. </a:t>
            </a:r>
          </a:p>
          <a:p>
            <a:r>
              <a:rPr lang="en-US" sz="1200" kern="1200" dirty="0" smtClean="0">
                <a:solidFill>
                  <a:schemeClr val="tx1"/>
                </a:solidFill>
                <a:effectLst/>
                <a:latin typeface="+mn-lt"/>
                <a:ea typeface="+mn-ea"/>
                <a:cs typeface="+mn-cs"/>
              </a:rPr>
              <a:t>As the United Nations system evolves, UNDP will continue playing a pivotal role in the pursuit of the Sustainable Development Goals. You should take advantage of opportunities to learn about the skills and experiences UNDP needs to fulfil the 2030 Agenda. The key is to understand where our organization is growing and how our mission is developing. For the duration of your assignment at UNDP, we encourage you to build your network with peers, managers and leaders inside and outside the United Nations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u="sng" kern="1200" dirty="0" smtClean="0">
                <a:solidFill>
                  <a:schemeClr val="tx1"/>
                </a:solidFill>
                <a:effectLst/>
                <a:latin typeface="+mn-lt"/>
                <a:ea typeface="+mn-ea"/>
                <a:cs typeface="+mn-cs"/>
              </a:rPr>
              <a:t>What is my manager’s role?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Managers at UNDP are responsible to empower employees to reflect, consider options and pursue developmental opportunities in line with personal and organizational goals. They should also be accountable for supporting personnel in reinforcing new skills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B2BD45-8D8C-4CBA-A5E2-FD78A9D49B04}" type="slidenum">
              <a:rPr lang="en-US" smtClean="0"/>
              <a:t>11</a:t>
            </a:fld>
            <a:endParaRPr lang="en-US"/>
          </a:p>
        </p:txBody>
      </p:sp>
    </p:spTree>
    <p:extLst>
      <p:ext uri="{BB962C8B-B14F-4D97-AF65-F5344CB8AC3E}">
        <p14:creationId xmlns:p14="http://schemas.microsoft.com/office/powerpoint/2010/main" val="2317281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What is my role?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are in the driving seat of your career path to ensure you own success. As part of your career journey at UNDP, we expect you to initiate and prepare for career development conversations with your supervisors. It is important for you to understand and be prepared to articulate your strengths and career aspirations. Managing your career is an ongoing endeavor. Maintaining a growth-mindset and learning every day will help you on your career path. In order to do so, you will find resources on our career management portal. </a:t>
            </a:r>
          </a:p>
          <a:p>
            <a:r>
              <a:rPr lang="en-US" sz="1200" kern="1200" dirty="0" smtClean="0">
                <a:solidFill>
                  <a:schemeClr val="tx1"/>
                </a:solidFill>
                <a:effectLst/>
                <a:latin typeface="+mn-lt"/>
                <a:ea typeface="+mn-ea"/>
                <a:cs typeface="+mn-cs"/>
              </a:rPr>
              <a:t>As the United Nations system evolves, UNDP will continue playing a pivotal role in the pursuit of the Sustainable Development Goals. You should take advantage of opportunities to learn about the skills and experiences UNDP needs to fulfil the 2030 Agenda. The key is to understand where our organization is growing and how our mission is developing. For the duration of your assignment at UNDP, we encourage you to build your network with peers, managers and leaders inside and outside the United Nations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u="sng" kern="1200" dirty="0" smtClean="0">
                <a:solidFill>
                  <a:schemeClr val="tx1"/>
                </a:solidFill>
                <a:effectLst/>
                <a:latin typeface="+mn-lt"/>
                <a:ea typeface="+mn-ea"/>
                <a:cs typeface="+mn-cs"/>
              </a:rPr>
              <a:t>What is my manager’s role?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Managers at UNDP are responsible to empower employees to reflect, consider options and pursue developmental opportunities in line with personal and organizational goals. They should also be accountable for supporting personnel in reinforcing new skills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B2BD45-8D8C-4CBA-A5E2-FD78A9D49B04}" type="slidenum">
              <a:rPr lang="en-US" smtClean="0"/>
              <a:t>12</a:t>
            </a:fld>
            <a:endParaRPr lang="en-US"/>
          </a:p>
        </p:txBody>
      </p:sp>
    </p:spTree>
    <p:extLst>
      <p:ext uri="{BB962C8B-B14F-4D97-AF65-F5344CB8AC3E}">
        <p14:creationId xmlns:p14="http://schemas.microsoft.com/office/powerpoint/2010/main" val="231728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French:</a:t>
            </a:r>
          </a:p>
          <a:p>
            <a:r>
              <a:rPr lang="fr-FR" dirty="0"/>
              <a:t>Vous trouvez</a:t>
            </a:r>
            <a:r>
              <a:rPr lang="fr-FR" baseline="0" dirty="0"/>
              <a:t> ici  </a:t>
            </a:r>
            <a:r>
              <a:rPr lang="fr-FR" dirty="0"/>
              <a:t>une brève description de la façon dont les</a:t>
            </a:r>
            <a:r>
              <a:rPr lang="fr-FR" baseline="0" dirty="0"/>
              <a:t> </a:t>
            </a:r>
            <a:r>
              <a:rPr lang="fr-FR" baseline="0" dirty="0" err="1"/>
              <a:t>career</a:t>
            </a:r>
            <a:r>
              <a:rPr lang="fr-FR" baseline="0" dirty="0"/>
              <a:t> </a:t>
            </a:r>
            <a:r>
              <a:rPr lang="fr-FR" baseline="0" dirty="0" err="1"/>
              <a:t>partnerships</a:t>
            </a:r>
            <a:r>
              <a:rPr lang="fr-FR" baseline="0" dirty="0"/>
              <a:t> </a:t>
            </a:r>
            <a:r>
              <a:rPr lang="fr-FR" dirty="0"/>
              <a:t>sont conceptualisés et comment nous pourrons,   nous le </a:t>
            </a:r>
            <a:r>
              <a:rPr lang="fr-FR" baseline="0" dirty="0"/>
              <a:t> </a:t>
            </a:r>
            <a:r>
              <a:rPr lang="fr-FR" dirty="0"/>
              <a:t>PNUD</a:t>
            </a:r>
            <a:r>
              <a:rPr lang="fr-FR" baseline="0" dirty="0"/>
              <a:t> </a:t>
            </a:r>
            <a:r>
              <a:rPr lang="fr-FR" dirty="0"/>
              <a:t>tirer parti de ce modèle pour favoriser le développement de la carrière du personnel.</a:t>
            </a:r>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English:</a:t>
            </a:r>
          </a:p>
          <a:p>
            <a:r>
              <a:rPr lang="en-US" dirty="0"/>
              <a:t>Mariam </a:t>
            </a:r>
            <a:r>
              <a:rPr lang="en-US" baseline="0" dirty="0"/>
              <a:t>to provide brief description of how these career partnerships are conceptualized and how we at UNDP can leverage this model to foster career development for staff. </a:t>
            </a:r>
          </a:p>
          <a:p>
            <a:endParaRPr lang="en-US" baseline="0" dirty="0"/>
          </a:p>
          <a:p>
            <a:r>
              <a:rPr lang="en-US" dirty="0"/>
              <a:t>https://www.forbes.com/sites/jimmyrohampton/2017/03/17/5-smart-hacks-for-building-your-personal-brand-on-linkedin/#7830598328f3</a:t>
            </a:r>
          </a:p>
        </p:txBody>
      </p:sp>
      <p:sp>
        <p:nvSpPr>
          <p:cNvPr id="4" name="Slide Number Placeholder 3"/>
          <p:cNvSpPr>
            <a:spLocks noGrp="1"/>
          </p:cNvSpPr>
          <p:nvPr>
            <p:ph type="sldNum" sz="quarter" idx="10"/>
          </p:nvPr>
        </p:nvSpPr>
        <p:spPr/>
        <p:txBody>
          <a:bodyPr/>
          <a:lstStyle/>
          <a:p>
            <a:fld id="{90B2BD45-8D8C-4CBA-A5E2-FD78A9D49B04}" type="slidenum">
              <a:rPr lang="en-US" smtClean="0"/>
              <a:t>13</a:t>
            </a:fld>
            <a:endParaRPr lang="en-US"/>
          </a:p>
        </p:txBody>
      </p:sp>
    </p:spTree>
    <p:extLst>
      <p:ext uri="{BB962C8B-B14F-4D97-AF65-F5344CB8AC3E}">
        <p14:creationId xmlns:p14="http://schemas.microsoft.com/office/powerpoint/2010/main" val="215395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Why is continuous learning essential to a growth-based career?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Continuous learning refers to the ongoing development of skills, abilities, and knowledge throughout your career. This may be in the form of on-the-job assignments, peer feedback, social networks, professional groups, podcasts, mentoring, networking, job shadowing, formal and informal training. When we say “continuous,” we mean that traditional courses are no longer seen as the basic building block of learning. Rather, coursework is combined with several other elements that enable and encourage employees to learn in many ways. In summary, continuous learning goes beyond the traditional classroom experience and encompasses anything that will add value to your job and your career. Continuous learning enables and empowers employees to be better at their everyday jobs and prepare them for the future. </a:t>
            </a:r>
          </a:p>
          <a:p>
            <a:endParaRPr lang="en-US" b="1" u="sng" dirty="0"/>
          </a:p>
        </p:txBody>
      </p:sp>
      <p:sp>
        <p:nvSpPr>
          <p:cNvPr id="4" name="Slide Number Placeholder 3"/>
          <p:cNvSpPr>
            <a:spLocks noGrp="1"/>
          </p:cNvSpPr>
          <p:nvPr>
            <p:ph type="sldNum" sz="quarter" idx="10"/>
          </p:nvPr>
        </p:nvSpPr>
        <p:spPr/>
        <p:txBody>
          <a:bodyPr/>
          <a:lstStyle/>
          <a:p>
            <a:fld id="{90B2BD45-8D8C-4CBA-A5E2-FD78A9D49B04}" type="slidenum">
              <a:rPr lang="en-US" smtClean="0"/>
              <a:t>14</a:t>
            </a:fld>
            <a:endParaRPr lang="en-US"/>
          </a:p>
        </p:txBody>
      </p:sp>
    </p:spTree>
    <p:extLst>
      <p:ext uri="{BB962C8B-B14F-4D97-AF65-F5344CB8AC3E}">
        <p14:creationId xmlns:p14="http://schemas.microsoft.com/office/powerpoint/2010/main" val="19779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90B2BD45-8D8C-4CBA-A5E2-FD78A9D49B04}" type="slidenum">
              <a:rPr lang="en-US" smtClean="0"/>
              <a:t>15</a:t>
            </a:fld>
            <a:endParaRPr lang="en-US"/>
          </a:p>
        </p:txBody>
      </p:sp>
    </p:spTree>
    <p:extLst>
      <p:ext uri="{BB962C8B-B14F-4D97-AF65-F5344CB8AC3E}">
        <p14:creationId xmlns:p14="http://schemas.microsoft.com/office/powerpoint/2010/main" val="197792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Why is a growth-based career important to me and to UNDP?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growth-based career will allow you to gain new experiences that will increase your employability over time. These new experiences may vary for different people and may include enriching stretch assignments (in person or even virtually),  cross-functional short-term projects, and creative lateral or downward moves.</a:t>
            </a:r>
          </a:p>
          <a:p>
            <a:r>
              <a:rPr lang="en-US" sz="1200" kern="1200" dirty="0">
                <a:solidFill>
                  <a:schemeClr val="tx1"/>
                </a:solidFill>
                <a:effectLst/>
                <a:latin typeface="+mn-lt"/>
                <a:ea typeface="+mn-ea"/>
                <a:cs typeface="+mn-cs"/>
              </a:rPr>
              <a:t>Research has indicated that both employers and employees benefit from designing careers around experiences rather than promotions. Organizations that adopt a growth-based career model benefit from building capability to meet changing organizational needs and increases employee engagement and motivation. Employees who engage in growth-based careers report higher levels of job satisfaction, increased sense of autonomy in the workplace and better work-life balance. These are just a few examples of why a growth-based career is important to you and to UNDP.</a:t>
            </a:r>
          </a:p>
          <a:p>
            <a:r>
              <a:rPr lang="en-US" sz="1200" kern="1200" dirty="0">
                <a:solidFill>
                  <a:schemeClr val="tx1"/>
                </a:solidFill>
                <a:effectLst/>
                <a:latin typeface="+mn-lt"/>
                <a:ea typeface="+mn-ea"/>
                <a:cs typeface="+mn-cs"/>
              </a:rPr>
              <a:t> </a:t>
            </a:r>
          </a:p>
          <a:p>
            <a:endParaRPr lang="en-US" b="1" u="sng" dirty="0"/>
          </a:p>
        </p:txBody>
      </p:sp>
      <p:sp>
        <p:nvSpPr>
          <p:cNvPr id="4" name="Slide Number Placeholder 3"/>
          <p:cNvSpPr>
            <a:spLocks noGrp="1"/>
          </p:cNvSpPr>
          <p:nvPr>
            <p:ph type="sldNum" sz="quarter" idx="10"/>
          </p:nvPr>
        </p:nvSpPr>
        <p:spPr/>
        <p:txBody>
          <a:bodyPr/>
          <a:lstStyle/>
          <a:p>
            <a:fld id="{90B2BD45-8D8C-4CBA-A5E2-FD78A9D49B04}" type="slidenum">
              <a:rPr lang="en-US" smtClean="0"/>
              <a:t>16</a:t>
            </a:fld>
            <a:endParaRPr lang="en-US"/>
          </a:p>
        </p:txBody>
      </p:sp>
    </p:spTree>
    <p:extLst>
      <p:ext uri="{BB962C8B-B14F-4D97-AF65-F5344CB8AC3E}">
        <p14:creationId xmlns:p14="http://schemas.microsoft.com/office/powerpoint/2010/main" val="375735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b="1"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Build accountability: Enable employees to become accountable for managing their careers by providing them with ongoing support and career resources that will help them increase their awareness of strengths, skills and interests to continually align and add value to business needs.</a:t>
            </a:r>
          </a:p>
          <a:p>
            <a:endParaRPr lang="en-US" sz="1200" b="1" u="sng" kern="1200" dirty="0" smtClean="0">
              <a:solidFill>
                <a:schemeClr val="tx1"/>
              </a:solidFill>
              <a:effectLst/>
              <a:latin typeface="+mn-lt"/>
              <a:ea typeface="+mn-ea"/>
              <a:cs typeface="+mn-cs"/>
            </a:endParaRPr>
          </a:p>
          <a:p>
            <a:endParaRPr lang="en-US" sz="1200" b="1"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Increase Career Management Capabilities: Provide managers and leaders with tools to enhance their confidence and competence in conducting, ongoing Career Conversations with their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Offer state-of-the-art resources: Provide robust, easily accessible, career management technology resources that help employees develop needed skills and knowledge to grow their careers and meet emerging talent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Promote a dynamic environment of continuous learning: learning is always on and always available and flexible opportunities to apply new knowledge, skills and abilities.</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What </a:t>
            </a:r>
            <a:r>
              <a:rPr lang="en-US" sz="1200" b="1" u="sng" kern="1200" dirty="0">
                <a:solidFill>
                  <a:schemeClr val="tx1"/>
                </a:solidFill>
                <a:effectLst/>
                <a:latin typeface="+mn-lt"/>
                <a:ea typeface="+mn-ea"/>
                <a:cs typeface="+mn-cs"/>
              </a:rPr>
              <a:t>is UNDP’s role?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goal is to align career management with capability and leadership development of employees at all levels. In order to accomplish this, UNDP is focusing on the following:</a:t>
            </a:r>
          </a:p>
          <a:p>
            <a:pPr lvl="0"/>
            <a:r>
              <a:rPr lang="en-US" sz="1200" kern="1200" dirty="0">
                <a:solidFill>
                  <a:schemeClr val="tx1"/>
                </a:solidFill>
                <a:effectLst/>
                <a:latin typeface="+mn-lt"/>
                <a:ea typeface="+mn-ea"/>
                <a:cs typeface="+mn-cs"/>
              </a:rPr>
              <a:t>Build accountability: Enable employees to become accountable for managing their careers by providing them with ongoing support and career resources that will help them increase their awareness of strengths, skills and interests to continually align and add value to business needs.</a:t>
            </a:r>
          </a:p>
          <a:p>
            <a:pPr lvl="0"/>
            <a:r>
              <a:rPr lang="en-US" sz="1200" kern="1200" dirty="0">
                <a:solidFill>
                  <a:schemeClr val="tx1"/>
                </a:solidFill>
                <a:effectLst/>
                <a:latin typeface="+mn-lt"/>
                <a:ea typeface="+mn-ea"/>
                <a:cs typeface="+mn-cs"/>
              </a:rPr>
              <a:t>Increase Career Management Capabilities: Provide managers and leaders with tools to enhance their confidence and competence in conducting, ongoing Career Conversations with their employees.</a:t>
            </a:r>
          </a:p>
          <a:p>
            <a:pPr lvl="0"/>
            <a:r>
              <a:rPr lang="en-US" sz="1200" kern="1200" dirty="0">
                <a:solidFill>
                  <a:schemeClr val="tx1"/>
                </a:solidFill>
                <a:effectLst/>
                <a:latin typeface="+mn-lt"/>
                <a:ea typeface="+mn-ea"/>
                <a:cs typeface="+mn-cs"/>
              </a:rPr>
              <a:t>Offer state-of-the-art resources: Provide robust, easily accessible, career management technology resources that help employees develop needed skills and knowledge to grow their careers and meet emerging talent needs.</a:t>
            </a:r>
          </a:p>
          <a:p>
            <a:pPr lvl="0"/>
            <a:r>
              <a:rPr lang="en-US" sz="1200" kern="1200" dirty="0">
                <a:solidFill>
                  <a:schemeClr val="tx1"/>
                </a:solidFill>
                <a:effectLst/>
                <a:latin typeface="+mn-lt"/>
                <a:ea typeface="+mn-ea"/>
                <a:cs typeface="+mn-cs"/>
              </a:rPr>
              <a:t>Promote a dynamic environment of continuous learning: learning is always on and always available and flexible opportunities to apply new knowledge, skills and 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B2BD45-8D8C-4CBA-A5E2-FD78A9D49B04}" type="slidenum">
              <a:rPr lang="en-US" smtClean="0"/>
              <a:t>17</a:t>
            </a:fld>
            <a:endParaRPr lang="en-US"/>
          </a:p>
        </p:txBody>
      </p:sp>
    </p:spTree>
    <p:extLst>
      <p:ext uri="{BB962C8B-B14F-4D97-AF65-F5344CB8AC3E}">
        <p14:creationId xmlns:p14="http://schemas.microsoft.com/office/powerpoint/2010/main" val="4202810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Employer of choice</a:t>
            </a:r>
          </a:p>
          <a:p>
            <a:r>
              <a:rPr lang="en-US" dirty="0"/>
              <a:t>Mini-case study </a:t>
            </a:r>
          </a:p>
          <a:p>
            <a:r>
              <a:rPr lang="en-US" dirty="0"/>
              <a:t>Disruptive</a:t>
            </a:r>
          </a:p>
          <a:p>
            <a:r>
              <a:rPr lang="en-US" dirty="0"/>
              <a:t>Gender work as part of initiative</a:t>
            </a:r>
          </a:p>
          <a:p>
            <a:r>
              <a:rPr lang="en-US" dirty="0"/>
              <a:t>Potential ROIs – retention – increase in engagement as per survey –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302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French:</a:t>
            </a:r>
          </a:p>
          <a:p>
            <a:endParaRPr lang="en-US" baseline="0" dirty="0"/>
          </a:p>
          <a:p>
            <a:r>
              <a:rPr lang="fr-FR" dirty="0"/>
              <a:t>Juste un rappel,</a:t>
            </a:r>
            <a:r>
              <a:rPr lang="fr-FR" baseline="0" dirty="0"/>
              <a:t> cette </a:t>
            </a:r>
            <a:r>
              <a:rPr lang="fr-FR" dirty="0"/>
              <a:t>session devrait être  interactive. Par conséquent, vous serez également inviter</a:t>
            </a:r>
            <a:r>
              <a:rPr lang="fr-FR" baseline="0" dirty="0"/>
              <a:t> a faire </a:t>
            </a:r>
            <a:r>
              <a:rPr lang="fr-FR" dirty="0"/>
              <a:t> un peu de travail en prenant des notes. Ils faut</a:t>
            </a:r>
            <a:r>
              <a:rPr lang="fr-FR" baseline="0" dirty="0"/>
              <a:t> noter que t</a:t>
            </a:r>
            <a:r>
              <a:rPr lang="fr-FR" dirty="0"/>
              <a:t>outes</a:t>
            </a:r>
            <a:r>
              <a:rPr lang="fr-FR" baseline="0" dirty="0"/>
              <a:t> les informations </a:t>
            </a:r>
            <a:r>
              <a:rPr lang="fr-FR" dirty="0"/>
              <a:t>ne</a:t>
            </a:r>
            <a:r>
              <a:rPr lang="fr-FR" baseline="0" dirty="0"/>
              <a:t> sont pas </a:t>
            </a:r>
            <a:r>
              <a:rPr lang="fr-FR" dirty="0"/>
              <a:t>ou devraient sur les slides. C'est une séance dans laquelle nous voulons que vous réagissiez et preniez des décisions sur ce que vous considérez important</a:t>
            </a:r>
            <a:r>
              <a:rPr lang="fr-FR" baseline="0" dirty="0"/>
              <a:t> a suivre pour votre carrière professionnelle.</a:t>
            </a:r>
            <a:endParaRPr lang="en-US" dirty="0"/>
          </a:p>
          <a:p>
            <a:endParaRPr lang="en-US" dirty="0"/>
          </a:p>
          <a:p>
            <a:pPr marL="0" indent="0">
              <a:buFontTx/>
              <a:buNone/>
            </a:pPr>
            <a:endParaRPr lang="fr-FR" sz="1200" dirty="0"/>
          </a:p>
          <a:p>
            <a:pPr marL="0" indent="0">
              <a:buFontTx/>
              <a:buNone/>
            </a:pPr>
            <a:r>
              <a:rPr lang="fr-FR" sz="1200" dirty="0"/>
              <a:t>---------------------------------------------------------------------------------------------------------------------------------------------------------------------------------------------</a:t>
            </a:r>
          </a:p>
          <a:p>
            <a:pPr marL="0" indent="0">
              <a:buFontTx/>
              <a:buNone/>
            </a:pPr>
            <a:r>
              <a:rPr lang="fr-FR" sz="1200" b="1" dirty="0"/>
              <a:t>English:</a:t>
            </a:r>
          </a:p>
          <a:p>
            <a:r>
              <a:rPr lang="en-US" dirty="0"/>
              <a:t>Just</a:t>
            </a:r>
            <a:r>
              <a:rPr lang="en-US" baseline="0" dirty="0"/>
              <a:t> a reminder that this should be an interactive session. Therefore, you also have to do some of the work in taking notes. Not everything is on the slides or should be on the slides. This is a session in which we want you to take action and make decisions for yourself on what you consider important. </a:t>
            </a:r>
          </a:p>
        </p:txBody>
      </p:sp>
      <p:sp>
        <p:nvSpPr>
          <p:cNvPr id="4" name="Slide Number Placeholder 3"/>
          <p:cNvSpPr>
            <a:spLocks noGrp="1"/>
          </p:cNvSpPr>
          <p:nvPr>
            <p:ph type="sldNum" sz="quarter" idx="10"/>
          </p:nvPr>
        </p:nvSpPr>
        <p:spPr/>
        <p:txBody>
          <a:bodyPr/>
          <a:lstStyle/>
          <a:p>
            <a:fld id="{B36AD285-DDE5-4964-B235-48E031D0D6D7}" type="slidenum">
              <a:rPr lang="en-US" smtClean="0"/>
              <a:t>21</a:t>
            </a:fld>
            <a:endParaRPr lang="en-US"/>
          </a:p>
        </p:txBody>
      </p:sp>
    </p:spTree>
    <p:extLst>
      <p:ext uri="{BB962C8B-B14F-4D97-AF65-F5344CB8AC3E}">
        <p14:creationId xmlns:p14="http://schemas.microsoft.com/office/powerpoint/2010/main" val="2352137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am to describe UNDP in a few words, I could use:</a:t>
            </a:r>
          </a:p>
          <a:p>
            <a:endParaRPr lang="en-US" dirty="0"/>
          </a:p>
          <a:p>
            <a:r>
              <a:rPr lang="en-US" dirty="0"/>
              <a:t>170 countries and territories</a:t>
            </a:r>
          </a:p>
          <a:p>
            <a:r>
              <a:rPr lang="en-US" dirty="0" err="1"/>
              <a:t>Erradicate</a:t>
            </a:r>
            <a:r>
              <a:rPr lang="en-US" dirty="0"/>
              <a:t> Poverty</a:t>
            </a:r>
          </a:p>
          <a:p>
            <a:r>
              <a:rPr lang="en-US" dirty="0"/>
              <a:t>Reduce Inequalities</a:t>
            </a:r>
          </a:p>
          <a:p>
            <a:r>
              <a:rPr lang="en-US" dirty="0"/>
              <a:t>Build Resilience</a:t>
            </a:r>
          </a:p>
          <a:p>
            <a:r>
              <a:rPr lang="en-US" dirty="0"/>
              <a:t>Sustain Progress</a:t>
            </a:r>
          </a:p>
          <a:p>
            <a:endParaRPr lang="en-US" dirty="0"/>
          </a:p>
          <a:p>
            <a:r>
              <a:rPr lang="en-US" dirty="0"/>
              <a:t>We are 18K employees across the world with multiple cultures, languages, races and ethnicities with a variety of contract types and arrangements. </a:t>
            </a:r>
          </a:p>
          <a:p>
            <a:endParaRPr lang="en-US" dirty="0"/>
          </a:p>
          <a:p>
            <a:r>
              <a:rPr lang="en-US" dirty="0"/>
              <a:t>As you can imagine, the expectations of employment and career development can vary dramatically from office to office given this type of setup.</a:t>
            </a:r>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8797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endParaRPr>
          </a:p>
        </p:txBody>
      </p:sp>
      <p:sp>
        <p:nvSpPr>
          <p:cNvPr id="4" name="Slide Number Placeholder 3"/>
          <p:cNvSpPr>
            <a:spLocks noGrp="1"/>
          </p:cNvSpPr>
          <p:nvPr>
            <p:ph type="sldNum" sz="quarter" idx="10"/>
          </p:nvPr>
        </p:nvSpPr>
        <p:spPr/>
        <p:txBody>
          <a:bodyPr/>
          <a:lstStyle/>
          <a:p>
            <a:fld id="{B36AD285-DDE5-4964-B235-48E031D0D6D7}" type="slidenum">
              <a:rPr lang="en-US" smtClean="0"/>
              <a:t>2</a:t>
            </a:fld>
            <a:endParaRPr lang="en-US"/>
          </a:p>
        </p:txBody>
      </p:sp>
    </p:spTree>
    <p:extLst>
      <p:ext uri="{BB962C8B-B14F-4D97-AF65-F5344CB8AC3E}">
        <p14:creationId xmlns:p14="http://schemas.microsoft.com/office/powerpoint/2010/main" val="278025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latest Global Staff Survey provided us the following insights into the Career Experiences of our employees:</a:t>
            </a:r>
          </a:p>
          <a:p>
            <a:endParaRPr lang="en-US" dirty="0"/>
          </a:p>
          <a:p>
            <a:pPr marL="232943" indent="-232943">
              <a:buAutoNum type="arabicParenR"/>
            </a:pPr>
            <a:r>
              <a:rPr lang="en-US" dirty="0"/>
              <a:t>Grave discrepancies in career experience, career expectations and understanding of one’s role, manager’s role an UNDP’s role in managing one’s career</a:t>
            </a:r>
          </a:p>
          <a:p>
            <a:pPr marL="232943" indent="-232943">
              <a:buAutoNum type="arabicParenR"/>
            </a:pPr>
            <a:r>
              <a:rPr lang="en-US" dirty="0"/>
              <a:t>Varying career development opportunities based on types of contracts </a:t>
            </a:r>
          </a:p>
          <a:p>
            <a:pPr marL="232943" indent="-232943">
              <a:buAutoNum type="arabicParenR"/>
            </a:pPr>
            <a:r>
              <a:rPr lang="en-US" dirty="0"/>
              <a:t>Focus on career ladders and not on career experiences as part of one’s career journey. As the UN System and UNDP changes to accommodate realities of ‘mission, marketplace, new generations and the psychological contract between employer and employee, this is an important item to tackle. </a:t>
            </a:r>
          </a:p>
          <a:p>
            <a:pPr marL="232943" indent="-232943">
              <a:buAutoNum type="arabicParenR"/>
            </a:pPr>
            <a:endParaRPr lang="en-US" dirty="0"/>
          </a:p>
          <a:p>
            <a:r>
              <a:rPr lang="en-US" dirty="0"/>
              <a:t>The Talent Development Unit has created a career management pillar, which I have headed since June 2017. Among many </a:t>
            </a:r>
            <a:r>
              <a:rPr lang="en-US" dirty="0" err="1"/>
              <a:t>programmes</a:t>
            </a:r>
            <a:r>
              <a:rPr lang="en-US" dirty="0"/>
              <a:t> and initiatives, here’s a special </a:t>
            </a:r>
            <a:r>
              <a:rPr lang="en-US" dirty="0" err="1"/>
              <a:t>programme</a:t>
            </a:r>
            <a:r>
              <a:rPr lang="en-US" dirty="0"/>
              <a:t> we have designed to promote a culture change across the organization: (move to next slide)</a:t>
            </a:r>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50750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launched a new strategy for talent development in 2017 – to create a practice-driven culture through CONTINOUS LEARNING. Our goal is to empower ~18K personnel to reach their full potential and create a work environment of alignment between personal and organizational growth.  </a:t>
            </a:r>
          </a:p>
          <a:p>
            <a:endParaRPr lang="en-US" dirty="0"/>
          </a:p>
          <a:p>
            <a:r>
              <a:rPr lang="en-US" dirty="0"/>
              <a:t>The Virtual Career Lab initiative was conceptualized as a low-cost and high-impact way to link career management and learning.  It provides insights and resources to a multicultural and geographically-diverse population with varying career development needs. This is aligned with the continuous learning model where opportunities are “always on and always available” to all employees across the talent spectrum. As we promote a career-growth model, we also cover the 3E’s (Experience, Exposure and Environment).</a:t>
            </a:r>
          </a:p>
          <a:p>
            <a:endParaRPr lang="en-US" dirty="0"/>
          </a:p>
          <a:p>
            <a:pPr>
              <a:defRPr/>
            </a:pPr>
            <a:endParaRPr lang="en-US" dirty="0">
              <a:solidFill>
                <a:schemeClr val="accent1"/>
              </a:solidFill>
              <a:ea typeface="Open Sans Light" panose="020B0306030504020204" pitchFamily="34" charset="0"/>
              <a:cs typeface="Open Sans Light" panose="020B03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4545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2019, our goal is to move UNDP forward in the </a:t>
            </a:r>
            <a:r>
              <a:rPr lang="en-US" dirty="0" err="1"/>
              <a:t>Bersin’s</a:t>
            </a:r>
            <a:r>
              <a:rPr lang="en-US" dirty="0"/>
              <a:t> Maturity Model for Corporate Learning Scale for High Impact Talent Development from a Level 2 (Training and Development Excellence) to a level 4 (Capability Development).</a:t>
            </a:r>
          </a:p>
          <a:p>
            <a:endParaRPr lang="en-US" dirty="0"/>
          </a:p>
          <a:p>
            <a:r>
              <a:rPr lang="en-US" dirty="0"/>
              <a:t>The labs create a dynamic environment of “learning by doing” where employees gain career management skills by adopting self-driven career management behaviors. We focus our pre-session assignments, topics, speakers, and frequency on factors that promote a continuous learning culture by:</a:t>
            </a:r>
          </a:p>
          <a:p>
            <a:r>
              <a:rPr lang="en-US" dirty="0"/>
              <a:t>1) Collecting information from all registrants to assess their needs and curate content that fits their goals.</a:t>
            </a:r>
          </a:p>
          <a:p>
            <a:r>
              <a:rPr lang="en-US" dirty="0"/>
              <a:t>2) Scheduling labs on a bi-weekly basis and making recordings available any time to all employees.</a:t>
            </a:r>
          </a:p>
          <a:p>
            <a:r>
              <a:rPr lang="en-US" dirty="0"/>
              <a:t>3) Inviting speakers from other multilateral organizations, not-for profit, private sector and academia to provide different perspectives and insights into common career questions.</a:t>
            </a:r>
          </a:p>
          <a:p>
            <a:r>
              <a:rPr lang="en-US" dirty="0"/>
              <a:t>4) Aligning career management with capability enhancement by designing and curating content that will increase participants’ employability and impact while in the organization.</a:t>
            </a:r>
          </a:p>
          <a:p>
            <a:r>
              <a:rPr lang="en-US" dirty="0"/>
              <a:t>5) Creating interactive presentations with pre-assignments, in-session polls and exercises and question breaks to encourage learning and discussions before, during and after the event. </a:t>
            </a:r>
          </a:p>
          <a:p>
            <a:r>
              <a:rPr lang="en-US" dirty="0"/>
              <a:t>6) Involving multiple stakeholders and providing resources to be followed up by the employees themselves and their managers.</a:t>
            </a: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0144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Research from the Association for Talent Development published earlier this year reveals that only 31 percent of organizations have a “culture of learning.” </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According to CEB, a corporate learning culture can lead to better business results for the organization, with people in this type of working environment performing 12 percent better than those without access to the same resources. </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err="1">
                <a:solidFill>
                  <a:schemeClr val="accent1"/>
                </a:solidFill>
                <a:ea typeface="Open Sans Light" panose="020B0306030504020204" pitchFamily="34" charset="0"/>
                <a:cs typeface="Open Sans Light" panose="020B0306030504020204" pitchFamily="34" charset="0"/>
              </a:rPr>
              <a:t>Bersin</a:t>
            </a:r>
            <a:r>
              <a:rPr lang="en-US" dirty="0">
                <a:solidFill>
                  <a:schemeClr val="accent1"/>
                </a:solidFill>
                <a:ea typeface="Open Sans Light" panose="020B0306030504020204" pitchFamily="34" charset="0"/>
                <a:cs typeface="Open Sans Light" panose="020B0306030504020204" pitchFamily="34" charset="0"/>
              </a:rPr>
              <a:t> by Deloitte suggests that key components of a learning culture include building trust, encouraging reflection, enabling knowledge-sharing, and empowering employees. </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We incorporated these concepts not only in creating the VCLs, but also in communicating about this initiative. We used a multi-tiered communication approach using the IMPACT HR model of communication:</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1) Actively shared the continuous learning framework with personnel at all levels, including senior managers. Our goal was to sensitize employees to a new approach to learning.</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2) Promoted the 4Es of continuous learning in all </a:t>
            </a:r>
            <a:r>
              <a:rPr lang="en-US" dirty="0" err="1">
                <a:solidFill>
                  <a:schemeClr val="accent1"/>
                </a:solidFill>
                <a:ea typeface="Open Sans Light" panose="020B0306030504020204" pitchFamily="34" charset="0"/>
                <a:cs typeface="Open Sans Light" panose="020B0306030504020204" pitchFamily="34" charset="0"/>
              </a:rPr>
              <a:t>programmes</a:t>
            </a:r>
            <a:r>
              <a:rPr lang="en-US" dirty="0">
                <a:solidFill>
                  <a:schemeClr val="accent1"/>
                </a:solidFill>
                <a:ea typeface="Open Sans Light" panose="020B0306030504020204" pitchFamily="34" charset="0"/>
                <a:cs typeface="Open Sans Light" panose="020B0306030504020204" pitchFamily="34" charset="0"/>
              </a:rPr>
              <a:t> from leadership development to skills training on UNDP core areas.</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3) Tagged the continuous learning model on team’s LinkedIn profiles, internal yammer profiles and email signatures.</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4) Created leader-led sessions with senior manager champions who shared examples of how they created a culture of continuous learning.</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By the time the VCL initiative was launched in June 2017, employees were already exposed to the Continuous Learning Model. </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VCL announcements are shared bi-weekly with multiple communities including 150 Talent Development Managers across the globe, HR Business Partner teams and key stakeholders across the organization. Announcements are also shared on multiple internal networks including UNDP Yammer pages that cater to diverse areas of expertise.  </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Our challenges include communicating to audiences across time zones with varied levels of English proficiency and of employment opportunities in over 170 countries and territories. </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Post-session announcements on LinkedIn also increase awareness to employees and HR practitioners so this type of initiative can be emulated and adapted to different organizations over time. </a:t>
            </a: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pPr marL="291179" indent="-291179">
              <a:spcAft>
                <a:spcPts val="1223"/>
              </a:spcAft>
              <a:buFont typeface="Open Sans" panose="020B0606030504020204" pitchFamily="34" charset="0"/>
              <a:buChar char="›"/>
              <a:defRPr/>
            </a:pPr>
            <a:endParaRPr lang="en-US" dirty="0">
              <a:solidFill>
                <a:schemeClr val="accent1"/>
              </a:solidFill>
              <a:ea typeface="Open Sans Light" panose="020B0306030504020204" pitchFamily="34" charset="0"/>
              <a:cs typeface="Open Sans Light" panose="020B03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7503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topics we have delivered live to our employees. We have also made the recordings available on-demand so they are ‘always on and always available’ to anyone who works at UNDP, regardless of contract type. </a:t>
            </a:r>
          </a:p>
          <a:p>
            <a:endParaRPr lang="en-US" dirty="0"/>
          </a:p>
          <a:p>
            <a:r>
              <a:rPr lang="en-US" dirty="0"/>
              <a:t>Just this Monday, 27 November 2017, we ran the lab “Having Career Conversation with your Supervisees,” which attracted close to 400 registrations. </a:t>
            </a:r>
          </a:p>
          <a:p>
            <a:endParaRPr lang="en-US" dirty="0"/>
          </a:p>
          <a:p>
            <a:r>
              <a:rPr lang="en-US" dirty="0"/>
              <a:t>The topics in the dotted lines are topics scheduled for December and early next year. We also work closely with the Engagement Unit to support the Women’s Development </a:t>
            </a:r>
            <a:r>
              <a:rPr lang="en-US" dirty="0" err="1"/>
              <a:t>Programme</a:t>
            </a:r>
            <a:r>
              <a:rPr lang="en-US" dirty="0"/>
              <a:t>.</a:t>
            </a:r>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64276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the sample above, besides reinforcing the idea of the continuous learning model on every presentation, we also curate content to meet the varying needs of our employees. Whether they would like to get ready for a new job or make the most of the current job they have, we carefully curate content from top players in the industry and also rely on our own staff for leader-led sessions to inspire employees.</a:t>
            </a:r>
          </a:p>
          <a:p>
            <a:endParaRPr lang="en-US" dirty="0"/>
          </a:p>
          <a:p>
            <a:r>
              <a:rPr lang="en-US" dirty="0"/>
              <a:t>The first slide shows one of our topics of conversation for the session titled “Career Stories: From National Officer to International Positions.”</a:t>
            </a:r>
          </a:p>
          <a:p>
            <a:endParaRPr lang="en-US" dirty="0"/>
          </a:p>
          <a:p>
            <a:r>
              <a:rPr lang="en-US" dirty="0"/>
              <a:t>The second slide shows the career journey (In pictures) of one of our strong female leaders who moved on from intern all the way to Country Director in Myanmar this year.</a:t>
            </a:r>
          </a:p>
          <a:p>
            <a:endParaRPr lang="en-US" dirty="0"/>
          </a:p>
          <a:p>
            <a:r>
              <a:rPr lang="en-US" dirty="0"/>
              <a:t>The slide on job crafting shows the our to encourage people to develop while on their current job. After all, career development is not just about promotion. It is also about doing the best and developing with the opportunities you currently have. </a:t>
            </a:r>
          </a:p>
          <a:p>
            <a:endParaRPr lang="en-US" dirty="0"/>
          </a:p>
          <a:p>
            <a:r>
              <a:rPr lang="en-US" dirty="0"/>
              <a:t>At the end of every VCL, we tend to announce the upcoming VCL, which typically happens with in 15 days. So we have an average of two Virtual Career Lab sessions per month. </a:t>
            </a:r>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777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use a classification system to indicate </a:t>
            </a:r>
            <a:r>
              <a:rPr lang="en-US" dirty="0" err="1"/>
              <a:t>hardhip</a:t>
            </a:r>
            <a:r>
              <a:rPr lang="en-US" dirty="0"/>
              <a:t> of duty stations. As you can see from the map above, big chunks of our audience come from country offices and regional hubs. The HQ is in NYC. Our goal is to increase the number of participants in country offices, particularly those in D and E duty stations. We are also creating </a:t>
            </a:r>
            <a:r>
              <a:rPr lang="en-US" dirty="0" err="1"/>
              <a:t>programmes</a:t>
            </a:r>
            <a:r>
              <a:rPr lang="en-US" dirty="0"/>
              <a:t> to cater to these populations with the goal of reaching those farthest behind first. Just like UNDP attempts to do with its </a:t>
            </a:r>
            <a:r>
              <a:rPr lang="en-US" dirty="0" err="1"/>
              <a:t>programmes</a:t>
            </a:r>
            <a:r>
              <a:rPr lang="en-US" dirty="0"/>
              <a:t> for development across the world. </a:t>
            </a:r>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928286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career management is concerned, our challenges are multi-fold and include: building a growth-based career model where employees envision career as a learning journey rather than another step in the ladder; accommodating career aspirations in an environment of dwindling resources where temporary appointments become the norm; aligning career management with capability enhancement to increase employee’s employability while helping the organization fulfill its mission, among many other factors. </a:t>
            </a:r>
          </a:p>
          <a:p>
            <a:endParaRPr lang="en-US" dirty="0"/>
          </a:p>
          <a:p>
            <a:r>
              <a:rPr lang="en-US" dirty="0"/>
              <a:t>As you can see from our participant from Africa and Asia Pacific, basic topics such as Preparing a Job Application tend to be the most popular, which indicates our populations there may need a little more focus on ‘basic career management skills.” Our goal is to enhance their skills so in the future, we can have the entire organization working on topics such as “The impact of Emotional Intelligence on your Career,” Resilience and Professional development in the United Nations System, Careers of the Future. In other words, we would like to have our audience mature in the knowledge of career management concepts so we can take the conversation and the initiatives to a higher level, including that of capability enhancement. We would like to increase their employability while their performance and ability to meet organizational goals also increase.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110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from registration data collected from each Virtual Career Lab inform our decisions on future topics and help us gauge the ‘learning temperature’ across multiple audiences in our talent ecosystem. </a:t>
            </a:r>
          </a:p>
          <a:p>
            <a:endParaRPr lang="en-US" dirty="0"/>
          </a:p>
          <a:p>
            <a:r>
              <a:rPr lang="en-US" dirty="0"/>
              <a:t>By December 2017, we will address the lack of personal attention typical of virtual sessions by pre-training local Talent Development Managers prior to the VCLs. Their role will be to facilitate the session as the HQ speakers provide content throughout the lab and employees attend sessions in groups across country offices. These on-site facilitators over multiple locations will assist participants during exercises and interact live with HQ. This will increase engagement and the exchange of information among participants making for a more enriching activity where individuals learn by doing in groups in a cost-effective and innovative manner. </a:t>
            </a:r>
          </a:p>
          <a:p>
            <a:r>
              <a:rPr lang="en-US" dirty="0"/>
              <a:t>We would also like to focus on greater capability-enhancing topics for targeted audiences such as HR professionalization, Finance, </a:t>
            </a:r>
            <a:r>
              <a:rPr lang="en-US" dirty="0" err="1"/>
              <a:t>Programme</a:t>
            </a:r>
            <a:r>
              <a:rPr lang="en-US" dirty="0"/>
              <a:t> Management and other functional areas. </a:t>
            </a:r>
          </a:p>
          <a:p>
            <a:r>
              <a:rPr lang="en-US" dirty="0"/>
              <a:t>We will conduct VCLs in other UNDP official languages like Spanish and French. This is to fulfill the needs of employees in country offices who are more comfortable learning in their native/official country languages. </a:t>
            </a: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25434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&gt;50% of respondents report their main career management goal is to grow professionally within their own role or lateral move, which supports our promotion of a growth-based career model </a:t>
            </a:r>
          </a:p>
          <a:p>
            <a:pPr lvl="0"/>
            <a:r>
              <a:rPr lang="en-US" dirty="0"/>
              <a:t>&gt;66% of respondents report participating in a Virtual Career Lab session for the first time, which means we typically reach a new range of users with every session</a:t>
            </a:r>
          </a:p>
          <a:p>
            <a:pPr lvl="0"/>
            <a:r>
              <a:rPr lang="en-US" dirty="0"/>
              <a:t>Interest in sessions correspond to a wide range of UNDP employees regardless of tenure </a:t>
            </a:r>
          </a:p>
          <a:p>
            <a:pPr lvl="0"/>
            <a:r>
              <a:rPr lang="en-US" dirty="0"/>
              <a:t>&gt;50% of respondents are based in country offices, followed by HQ, Regional Hub and Other respectively </a:t>
            </a:r>
          </a:p>
          <a:p>
            <a:pPr lvl="0"/>
            <a:r>
              <a:rPr lang="en-US" dirty="0"/>
              <a:t>Samples indicate &gt;90% of respondents are likely to attend a session again whereas &gt;88% report the VCL content was relevant to their career management goals</a:t>
            </a: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78874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endParaRPr>
          </a:p>
        </p:txBody>
      </p:sp>
      <p:sp>
        <p:nvSpPr>
          <p:cNvPr id="4" name="Slide Number Placeholder 3"/>
          <p:cNvSpPr>
            <a:spLocks noGrp="1"/>
          </p:cNvSpPr>
          <p:nvPr>
            <p:ph type="sldNum" sz="quarter" idx="10"/>
          </p:nvPr>
        </p:nvSpPr>
        <p:spPr/>
        <p:txBody>
          <a:bodyPr/>
          <a:lstStyle/>
          <a:p>
            <a:fld id="{B36AD285-DDE5-4964-B235-48E031D0D6D7}" type="slidenum">
              <a:rPr lang="en-US" smtClean="0"/>
              <a:t>4</a:t>
            </a:fld>
            <a:endParaRPr lang="en-US"/>
          </a:p>
        </p:txBody>
      </p:sp>
    </p:spTree>
    <p:extLst>
      <p:ext uri="{BB962C8B-B14F-4D97-AF65-F5344CB8AC3E}">
        <p14:creationId xmlns:p14="http://schemas.microsoft.com/office/powerpoint/2010/main" val="2780253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4 E’s of continuous learning: Education, Experience, Exposure and Environment</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Results help us gauge the ‘learning temperature’ across multiple audiences in our talent ecosystem</a:t>
            </a:r>
          </a:p>
          <a:p>
            <a:endParaRPr lang="en-US" dirty="0"/>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Results help us gauge the ‘learning temperature’ for career management across multiple audiences in our talent ecosystem</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Balance between preparing employees in current role and for future role</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The whole talent ecosystem should be involved- managers, peers, senior leaders etc</a:t>
            </a:r>
            <a:r>
              <a:rPr lang="en-US" sz="1400" dirty="0">
                <a:solidFill>
                  <a:schemeClr val="accent1"/>
                </a:solidFill>
                <a:ea typeface="Open Sans Light" panose="020B0306030504020204" pitchFamily="34" charset="0"/>
                <a:cs typeface="Open Sans Light" panose="020B0306030504020204" pitchFamily="34" charset="0"/>
              </a:rPr>
              <a:t>.</a:t>
            </a: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148177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Virtual Career Lab PLUS </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Maturing topics for our growing audiences and increase participation of C,D, and E Duty Stations</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Targeted </a:t>
            </a:r>
            <a:r>
              <a:rPr lang="en-US" dirty="0" err="1">
                <a:solidFill>
                  <a:schemeClr val="accent1"/>
                </a:solidFill>
                <a:ea typeface="Open Sans Light" panose="020B0306030504020204" pitchFamily="34" charset="0"/>
                <a:cs typeface="Open Sans Light" panose="020B0306030504020204" pitchFamily="34" charset="0"/>
              </a:rPr>
              <a:t>programmes</a:t>
            </a:r>
            <a:r>
              <a:rPr lang="en-US" dirty="0">
                <a:solidFill>
                  <a:schemeClr val="accent1"/>
                </a:solidFill>
                <a:ea typeface="Open Sans Light" panose="020B0306030504020204" pitchFamily="34" charset="0"/>
                <a:cs typeface="Open Sans Light" panose="020B0306030504020204" pitchFamily="34" charset="0"/>
              </a:rPr>
              <a:t> for women in the field and </a:t>
            </a:r>
            <a:r>
              <a:rPr lang="en-US" dirty="0" err="1">
                <a:solidFill>
                  <a:schemeClr val="accent1"/>
                </a:solidFill>
                <a:ea typeface="Open Sans Light" panose="020B0306030504020204" pitchFamily="34" charset="0"/>
                <a:cs typeface="Open Sans Light" panose="020B0306030504020204" pitchFamily="34" charset="0"/>
              </a:rPr>
              <a:t>HiPo’s</a:t>
            </a:r>
            <a:r>
              <a:rPr lang="en-US" dirty="0">
                <a:solidFill>
                  <a:schemeClr val="accent1"/>
                </a:solidFill>
                <a:ea typeface="Open Sans Light" panose="020B0306030504020204" pitchFamily="34" charset="0"/>
                <a:cs typeface="Open Sans Light" panose="020B0306030504020204" pitchFamily="34" charset="0"/>
              </a:rPr>
              <a:t> with VCL and VCL-PLUS support</a:t>
            </a:r>
          </a:p>
          <a:p>
            <a:pPr marL="291179" indent="-291179">
              <a:spcAft>
                <a:spcPts val="1223"/>
              </a:spcAft>
              <a:buFont typeface="Open Sans" panose="020B0606030504020204" pitchFamily="34" charset="0"/>
              <a:buChar char="›"/>
              <a:defRPr/>
            </a:pPr>
            <a:r>
              <a:rPr lang="en-US" dirty="0">
                <a:solidFill>
                  <a:schemeClr val="accent1"/>
                </a:solidFill>
                <a:ea typeface="Open Sans Light" panose="020B0306030504020204" pitchFamily="34" charset="0"/>
                <a:cs typeface="Open Sans Light" panose="020B0306030504020204" pitchFamily="34" charset="0"/>
              </a:rPr>
              <a:t>Continue process to move UNDP to a level 2 to a level 4 in the High Impact Model for Learning Organizations</a:t>
            </a:r>
          </a:p>
          <a:p>
            <a:endParaRPr lang="en-US" dirty="0"/>
          </a:p>
        </p:txBody>
      </p:sp>
      <p:sp>
        <p:nvSpPr>
          <p:cNvPr id="4" name="Slide Number Placeholder 3"/>
          <p:cNvSpPr>
            <a:spLocks noGrp="1"/>
          </p:cNvSpPr>
          <p:nvPr>
            <p:ph type="sldNum" sz="quarter" idx="10"/>
          </p:nvPr>
        </p:nvSpPr>
        <p:spPr/>
        <p:txBody>
          <a:bodyPr/>
          <a:lstStyle/>
          <a:p>
            <a:fld id="{8E046123-9E3E-4467-B8E6-67245212DE23}" type="slidenum">
              <a:rPr lang="en-US" smtClean="0"/>
              <a:t>38</a:t>
            </a:fld>
            <a:endParaRPr lang="en-US"/>
          </a:p>
        </p:txBody>
      </p:sp>
    </p:spTree>
    <p:extLst>
      <p:ext uri="{BB962C8B-B14F-4D97-AF65-F5344CB8AC3E}">
        <p14:creationId xmlns:p14="http://schemas.microsoft.com/office/powerpoint/2010/main" val="3517079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Brief</a:t>
            </a:r>
            <a:r>
              <a:rPr lang="en-US" baseline="0" dirty="0"/>
              <a:t> introduction to each speaker. </a:t>
            </a:r>
          </a:p>
          <a:p>
            <a:endParaRPr lang="en-US" baseline="0" dirty="0"/>
          </a:p>
          <a:p>
            <a:endParaRPr lang="en-US" baseline="0" dirty="0"/>
          </a:p>
          <a:p>
            <a:r>
              <a:rPr lang="en-US" baseline="0" dirty="0"/>
              <a:t>Segway: Speaking of creating a self-driven career management culture, it is important to keep in mind the importance of the concept of “Continuous Learning.”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36AD285-DDE5-4964-B235-48E031D0D6D7}" type="slidenum">
              <a:rPr lang="en-US" smtClean="0"/>
              <a:t>39</a:t>
            </a:fld>
            <a:endParaRPr lang="en-US" dirty="0"/>
          </a:p>
        </p:txBody>
      </p:sp>
    </p:spTree>
    <p:extLst>
      <p:ext uri="{BB962C8B-B14F-4D97-AF65-F5344CB8AC3E}">
        <p14:creationId xmlns:p14="http://schemas.microsoft.com/office/powerpoint/2010/main" val="3982787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fr-FR" b="1" dirty="0">
                <a:solidFill>
                  <a:srgbClr val="00B050"/>
                </a:solidFill>
              </a:rPr>
              <a:t>French:</a:t>
            </a:r>
          </a:p>
          <a:p>
            <a:r>
              <a:rPr lang="fr-FR" dirty="0"/>
              <a:t>Comme vous pouvez le constater  à partir de la liste sur cette diapositive, nous prévoyons d'offrir une variété de sessions de VCL. Notre sujet aujourd'hui est «Histoires de carrière: passer</a:t>
            </a:r>
            <a:r>
              <a:rPr lang="fr-FR" baseline="0" dirty="0"/>
              <a:t> d’un poste </a:t>
            </a:r>
            <a:r>
              <a:rPr lang="fr-FR" dirty="0"/>
              <a:t>national a</a:t>
            </a:r>
            <a:r>
              <a:rPr lang="fr-FR" baseline="0" dirty="0"/>
              <a:t> un </a:t>
            </a:r>
            <a:r>
              <a:rPr lang="fr-FR" dirty="0"/>
              <a:t> poste international». Nous avons déjà animés</a:t>
            </a:r>
            <a:r>
              <a:rPr lang="fr-FR" baseline="0" dirty="0"/>
              <a:t> </a:t>
            </a:r>
            <a:r>
              <a:rPr lang="fr-FR" dirty="0"/>
              <a:t>des séances sur ‘la préparation</a:t>
            </a:r>
            <a:r>
              <a:rPr lang="fr-FR" baseline="0" dirty="0"/>
              <a:t> d’un entretien vidéo </a:t>
            </a:r>
            <a:r>
              <a:rPr lang="en-US" sz="1200" b="0" i="0" kern="1200" dirty="0">
                <a:solidFill>
                  <a:schemeClr val="tx1"/>
                </a:solidFill>
                <a:effectLst/>
                <a:latin typeface="+mn-lt"/>
                <a:ea typeface="+mn-ea"/>
                <a:cs typeface="+mn-cs"/>
              </a:rPr>
              <a:t>à</a:t>
            </a:r>
            <a:r>
              <a:rPr lang="fr-FR" baseline="0" dirty="0"/>
              <a:t> distance ’</a:t>
            </a:r>
            <a:r>
              <a:rPr lang="fr-FR" dirty="0"/>
              <a:t>, sur</a:t>
            </a:r>
            <a:r>
              <a:rPr lang="fr-FR" baseline="0" dirty="0"/>
              <a:t>  ‘Comment optimiser votre profil </a:t>
            </a:r>
            <a:r>
              <a:rPr lang="fr-FR" baseline="0" dirty="0" err="1"/>
              <a:t>Linkedin</a:t>
            </a:r>
            <a:r>
              <a:rPr lang="fr-FR" baseline="0" dirty="0"/>
              <a:t>’</a:t>
            </a:r>
            <a:r>
              <a:rPr lang="fr-FR" dirty="0"/>
              <a:t> et</a:t>
            </a:r>
            <a:r>
              <a:rPr lang="fr-FR" baseline="0" dirty="0"/>
              <a:t> comment ‘</a:t>
            </a:r>
            <a:r>
              <a:rPr lang="fr-FR" dirty="0"/>
              <a:t>se préparer</a:t>
            </a:r>
            <a:r>
              <a:rPr lang="fr-FR" baseline="0" dirty="0"/>
              <a:t> </a:t>
            </a:r>
            <a:r>
              <a:rPr lang="fr-FR" dirty="0"/>
              <a:t>à des entretiens axées sur les compétences’. Au cours des prochains mois, vous pourrez également assister à des sessions de sujets différents</a:t>
            </a:r>
            <a:r>
              <a:rPr lang="fr-FR" baseline="0" dirty="0"/>
              <a:t> ;</a:t>
            </a:r>
            <a:endParaRPr lang="fr-FR" dirty="0"/>
          </a:p>
          <a:p>
            <a:endParaRPr lang="fr-FR" dirty="0"/>
          </a:p>
          <a:p>
            <a:r>
              <a:rPr lang="fr-FR" dirty="0"/>
              <a:t>- Lister quelques éléments des diapositives.</a:t>
            </a:r>
          </a:p>
          <a:p>
            <a:endParaRPr lang="fr-FR" dirty="0"/>
          </a:p>
          <a:p>
            <a:pPr marL="171450" indent="-171450">
              <a:buFontTx/>
              <a:buChar char="-"/>
            </a:pPr>
            <a:r>
              <a:rPr lang="fr-FR" dirty="0"/>
              <a:t>Notre objectif est de rendre certaines de ces sessions disponibles dans d'autres langue, comme l’espagnol et</a:t>
            </a:r>
            <a:r>
              <a:rPr lang="fr-FR" baseline="0" dirty="0"/>
              <a:t> le</a:t>
            </a:r>
            <a:r>
              <a:rPr lang="fr-FR" dirty="0"/>
              <a:t> français.</a:t>
            </a:r>
          </a:p>
          <a:p>
            <a:pPr marL="171450" indent="-171450">
              <a:buFontTx/>
              <a:buChar char="-"/>
            </a:pPr>
            <a:endParaRPr lang="fr-FR" sz="1200" dirty="0"/>
          </a:p>
          <a:p>
            <a:pPr marL="0" indent="0">
              <a:buFontTx/>
              <a:buNone/>
            </a:pPr>
            <a:endParaRPr lang="fr-FR" sz="1200" dirty="0"/>
          </a:p>
          <a:p>
            <a:pPr marL="0" indent="0">
              <a:buFontTx/>
              <a:buNone/>
            </a:pPr>
            <a:r>
              <a:rPr lang="fr-FR" sz="1200" dirty="0"/>
              <a:t>---------------------------------------------------------------------------------------------------------------------------------------------------------------------------------------------</a:t>
            </a:r>
          </a:p>
          <a:p>
            <a:pPr marL="0" indent="0">
              <a:buFontTx/>
              <a:buNone/>
            </a:pPr>
            <a:r>
              <a:rPr lang="fr-FR" sz="1200" b="1" dirty="0"/>
              <a:t>English:</a:t>
            </a:r>
          </a:p>
          <a:p>
            <a:pPr marL="0" indent="0">
              <a:buFontTx/>
              <a:buNone/>
            </a:pPr>
            <a:r>
              <a:rPr lang="en-GB" sz="1200" dirty="0"/>
              <a:t> As you can see from the list on this slide, we plan on offering</a:t>
            </a:r>
            <a:r>
              <a:rPr lang="en-GB" sz="1200" baseline="0" dirty="0"/>
              <a:t> a variety of learning lab sessions. Our topic today is “Career Stories: From National Officer to International Positions.” We have already offered sessions on Preparing for a Video Interview, Making the Most of Your LinkedIn Profile, and Preparing for Competency-Based Interviews. In the next months, you will also be able to attend sessions focusing on </a:t>
            </a:r>
          </a:p>
          <a:p>
            <a:endParaRPr lang="en-GB" sz="1200" baseline="0" dirty="0"/>
          </a:p>
          <a:p>
            <a:r>
              <a:rPr lang="en-GB" sz="1200" baseline="0" dirty="0"/>
              <a:t>- List a few items from the slides. </a:t>
            </a:r>
            <a:endParaRPr lang="en-GB" sz="1200" dirty="0"/>
          </a:p>
          <a:p>
            <a:endParaRPr lang="en-GB" sz="1200" dirty="0"/>
          </a:p>
          <a:p>
            <a:r>
              <a:rPr lang="en-GB" sz="1200" dirty="0"/>
              <a:t>- Our goal is to</a:t>
            </a:r>
            <a:r>
              <a:rPr lang="en-GB" sz="1200" baseline="0" dirty="0"/>
              <a:t> make some of these sessions available in other languages in the future, such as in Spanish and in French. </a:t>
            </a:r>
            <a:endParaRPr lang="en-GB" sz="1200" dirty="0"/>
          </a:p>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40</a:t>
            </a:fld>
            <a:endParaRPr lang="en-GB"/>
          </a:p>
        </p:txBody>
      </p:sp>
    </p:spTree>
    <p:extLst>
      <p:ext uri="{BB962C8B-B14F-4D97-AF65-F5344CB8AC3E}">
        <p14:creationId xmlns:p14="http://schemas.microsoft.com/office/powerpoint/2010/main" val="1883171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41</a:t>
            </a:fld>
            <a:endParaRPr lang="en-GB"/>
          </a:p>
        </p:txBody>
      </p:sp>
    </p:spTree>
    <p:extLst>
      <p:ext uri="{BB962C8B-B14F-4D97-AF65-F5344CB8AC3E}">
        <p14:creationId xmlns:p14="http://schemas.microsoft.com/office/powerpoint/2010/main" val="1952356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Engagement surveys consistently</a:t>
            </a:r>
            <a:r>
              <a:rPr lang="en-US" baseline="0" dirty="0" smtClean="0"/>
              <a:t> identify that women, particularly those in Emergency Duty Stations have very different experiences regarding Career Management. Data-driven career management </a:t>
            </a:r>
            <a:r>
              <a:rPr lang="en-US" baseline="0" dirty="0" err="1" smtClean="0"/>
              <a:t>programmes</a:t>
            </a:r>
            <a:r>
              <a:rPr lang="en-US" baseline="0" dirty="0" smtClean="0"/>
              <a:t> can support these women gain useful skills to find alternative routes for growth including considering lateral roles to foster job growth, identification of mentors and sponsors to support their professional development and awareness of typical pitfalls associated with being a woman in International Civil Service Environment and in professional life overall.</a:t>
            </a:r>
            <a:endParaRPr lang="en-GB" dirty="0"/>
          </a:p>
        </p:txBody>
      </p:sp>
      <p:sp>
        <p:nvSpPr>
          <p:cNvPr id="4" name="Slide Number Placeholder 3"/>
          <p:cNvSpPr>
            <a:spLocks noGrp="1"/>
          </p:cNvSpPr>
          <p:nvPr>
            <p:ph type="sldNum" sz="quarter" idx="10"/>
          </p:nvPr>
        </p:nvSpPr>
        <p:spPr/>
        <p:txBody>
          <a:bodyPr/>
          <a:lstStyle/>
          <a:p>
            <a:fld id="{B36AD285-DDE5-4964-B235-48E031D0D6D7}" type="slidenum">
              <a:rPr lang="en-US" smtClean="0"/>
              <a:t>42</a:t>
            </a:fld>
            <a:endParaRPr lang="en-US"/>
          </a:p>
        </p:txBody>
      </p:sp>
    </p:spTree>
    <p:extLst>
      <p:ext uri="{BB962C8B-B14F-4D97-AF65-F5344CB8AC3E}">
        <p14:creationId xmlns:p14="http://schemas.microsoft.com/office/powerpoint/2010/main" val="126591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457200"/>
            <a:endParaRPr lang="en-US" dirty="0"/>
          </a:p>
          <a:p>
            <a:pPr defTabSz="457200"/>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54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Employer of choice</a:t>
            </a:r>
          </a:p>
          <a:p>
            <a:r>
              <a:rPr lang="en-US" dirty="0"/>
              <a:t>Mini-case study </a:t>
            </a:r>
          </a:p>
          <a:p>
            <a:r>
              <a:rPr lang="en-US" dirty="0"/>
              <a:t>Disruptive</a:t>
            </a:r>
          </a:p>
          <a:p>
            <a:r>
              <a:rPr lang="en-US" dirty="0"/>
              <a:t>Gender work as part of initiative</a:t>
            </a:r>
          </a:p>
          <a:p>
            <a:r>
              <a:rPr lang="en-US" dirty="0"/>
              <a:t>Potential ROIs – retention – increase in engagement as per survey –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005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The Talent Development Unit (</a:t>
            </a:r>
            <a:r>
              <a:rPr lang="en-US" altLang="en-US" sz="1600" dirty="0">
                <a:solidFill>
                  <a:srgbClr val="10578C"/>
                </a:solidFill>
              </a:rPr>
              <a:t>TDU</a:t>
            </a: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works in building the capacity of Talent Development Managers across multiple disciplines at UNDP to enhance the capability of our organization and provide development opportunities to its staff.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The Talent Development Unit (TDU) offers this development opportunities the TDM virtually/online from their current duty station.  The Virtual Detailed Assignment for Talent Development Managers promotes knowledge sharing to build on their capacity and overall framework.  The TDM will participate in multiple project within TDU’s pillars to support the design, preparation, implementation and evaluation of tools, resources, and webinars to support the growth-based careers and  Continuous Learning culture in UNDP. </a:t>
            </a:r>
            <a:r>
              <a:rPr kumimoji="0" lang="en-US" altLang="en-US" sz="10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46</a:t>
            </a:fld>
            <a:endParaRPr lang="en-GB"/>
          </a:p>
        </p:txBody>
      </p:sp>
    </p:spTree>
    <p:extLst>
      <p:ext uri="{BB962C8B-B14F-4D97-AF65-F5344CB8AC3E}">
        <p14:creationId xmlns:p14="http://schemas.microsoft.com/office/powerpoint/2010/main" val="2450397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47</a:t>
            </a:fld>
            <a:endParaRPr lang="en-GB"/>
          </a:p>
        </p:txBody>
      </p:sp>
    </p:spTree>
    <p:extLst>
      <p:ext uri="{BB962C8B-B14F-4D97-AF65-F5344CB8AC3E}">
        <p14:creationId xmlns:p14="http://schemas.microsoft.com/office/powerpoint/2010/main" val="292767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CEB / Garner reports that upward and linear careers are unlikely to return. Most organizations have delayered their job hierarchies in the past decade and almost 75% of heads of HR don’t anticipate adding back layers in the next five years. </a:t>
            </a:r>
          </a:p>
          <a:p>
            <a:endParaRPr lang="en-US" dirty="0"/>
          </a:p>
          <a:p>
            <a:r>
              <a:rPr lang="en-US" dirty="0"/>
              <a:t>Flatter organizational structures mean longer time frames associated with upward movement. The new shape of the organization will continue to change the shape of careers. </a:t>
            </a:r>
          </a:p>
          <a:p>
            <a:endParaRPr lang="en-US" dirty="0"/>
          </a:p>
          <a:p>
            <a:r>
              <a:rPr lang="en-US" dirty="0"/>
              <a:t>Tenure in all levels has steadily increased about 30% over the past four years. This trend makes it difficult for employees to progress upward, causing many to leave the organization due to a perceived shortage of future career opportunities, or worse, stay and stagnate. </a:t>
            </a:r>
          </a:p>
        </p:txBody>
      </p:sp>
      <p:sp>
        <p:nvSpPr>
          <p:cNvPr id="4" name="Slide Number Placeholder 3"/>
          <p:cNvSpPr>
            <a:spLocks noGrp="1"/>
          </p:cNvSpPr>
          <p:nvPr>
            <p:ph type="sldNum" sz="quarter" idx="10"/>
          </p:nvPr>
        </p:nvSpPr>
        <p:spPr/>
        <p:txBody>
          <a:bodyPr/>
          <a:lstStyle/>
          <a:p>
            <a:fld id="{B36AD285-DDE5-4964-B235-48E031D0D6D7}" type="slidenum">
              <a:rPr lang="en-US" smtClean="0"/>
              <a:t>5</a:t>
            </a:fld>
            <a:endParaRPr lang="en-US"/>
          </a:p>
        </p:txBody>
      </p:sp>
    </p:spTree>
    <p:extLst>
      <p:ext uri="{BB962C8B-B14F-4D97-AF65-F5344CB8AC3E}">
        <p14:creationId xmlns:p14="http://schemas.microsoft.com/office/powerpoint/2010/main" val="359688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CEB / Garner reports that upward and linear careers are unlikely to return. Most organizations have delayered their job hierarchies in the past decade and almost 75% of heads of HR don’t anticipate adding back layers in the next five years. </a:t>
            </a:r>
          </a:p>
          <a:p>
            <a:endParaRPr lang="en-US"/>
          </a:p>
          <a:p>
            <a:r>
              <a:rPr lang="en-US"/>
              <a:t>Flatter organizational structures mean longer time frames associated with upward movement. The new shape of the organization will continues to change the shape of careers. </a:t>
            </a:r>
          </a:p>
          <a:p>
            <a:endParaRPr lang="en-US"/>
          </a:p>
          <a:p>
            <a:r>
              <a:rPr lang="en-US"/>
              <a:t>Tenure in all levels has steadily increased about 30% over the past four years. This trend makes it difficult for employees to progress upward, causing many to leave the organization due to a perceived shortage of future career opportunities, or worse, stay and stagnate. </a:t>
            </a:r>
          </a:p>
        </p:txBody>
      </p:sp>
      <p:sp>
        <p:nvSpPr>
          <p:cNvPr id="4" name="Slide Number Placeholder 3"/>
          <p:cNvSpPr>
            <a:spLocks noGrp="1"/>
          </p:cNvSpPr>
          <p:nvPr>
            <p:ph type="sldNum" sz="quarter" idx="10"/>
          </p:nvPr>
        </p:nvSpPr>
        <p:spPr/>
        <p:txBody>
          <a:bodyPr/>
          <a:lstStyle/>
          <a:p>
            <a:fld id="{B36AD285-DDE5-4964-B235-48E031D0D6D7}" type="slidenum">
              <a:rPr lang="en-US" smtClean="0"/>
              <a:t>6</a:t>
            </a:fld>
            <a:endParaRPr lang="en-US"/>
          </a:p>
        </p:txBody>
      </p:sp>
    </p:spTree>
    <p:extLst>
      <p:ext uri="{BB962C8B-B14F-4D97-AF65-F5344CB8AC3E}">
        <p14:creationId xmlns:p14="http://schemas.microsoft.com/office/powerpoint/2010/main" val="294506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Five Implications for Work and the Workplace</a:t>
            </a:r>
          </a:p>
          <a:p>
            <a:r>
              <a:rPr lang="en-US" sz="1200" b="0" i="0" u="none" strike="noStrike" kern="1200" baseline="0" dirty="0">
                <a:solidFill>
                  <a:schemeClr val="tx1"/>
                </a:solidFill>
                <a:latin typeface="+mn-lt"/>
                <a:ea typeface="+mn-ea"/>
                <a:cs typeface="+mn-cs"/>
              </a:rPr>
              <a:t>These trends, in turn, are producing five major implications for organizations:</a:t>
            </a:r>
          </a:p>
          <a:p>
            <a:r>
              <a:rPr lang="en-US" sz="1200" b="0" i="0" u="none" strike="noStrike" kern="1200" baseline="0" dirty="0">
                <a:solidFill>
                  <a:schemeClr val="tx1"/>
                </a:solidFill>
                <a:latin typeface="+mn-lt"/>
                <a:ea typeface="+mn-ea"/>
                <a:cs typeface="+mn-cs"/>
              </a:rPr>
              <a:t>1. The continued distribution of workplaces. Centralized offices will evolve, providing a greater variety of</a:t>
            </a:r>
          </a:p>
          <a:p>
            <a:r>
              <a:rPr lang="en-US" sz="1200" b="0" i="0" u="none" strike="noStrike" kern="1200" baseline="0" dirty="0">
                <a:solidFill>
                  <a:schemeClr val="tx1"/>
                </a:solidFill>
                <a:latin typeface="+mn-lt"/>
                <a:ea typeface="+mn-ea"/>
                <a:cs typeface="+mn-cs"/>
              </a:rPr>
              <a:t>work settings to support collaboration and diversity of needs. Simultaneously, workers will increasingly</a:t>
            </a:r>
          </a:p>
          <a:p>
            <a:r>
              <a:rPr lang="en-US" sz="1200" b="0" i="0" u="none" strike="noStrike" kern="1200" baseline="0" dirty="0">
                <a:solidFill>
                  <a:schemeClr val="tx1"/>
                </a:solidFill>
                <a:latin typeface="+mn-lt"/>
                <a:ea typeface="+mn-ea"/>
                <a:cs typeface="+mn-cs"/>
              </a:rPr>
              <a:t>work in other distributed workplaces: at satellite offices, supplier and customer locations, off-shore</a:t>
            </a:r>
          </a:p>
          <a:p>
            <a:r>
              <a:rPr lang="en-US" sz="1200" b="0" i="0" u="none" strike="noStrike" kern="1200" baseline="0" dirty="0">
                <a:solidFill>
                  <a:schemeClr val="tx1"/>
                </a:solidFill>
                <a:latin typeface="+mn-lt"/>
                <a:ea typeface="+mn-ea"/>
                <a:cs typeface="+mn-cs"/>
              </a:rPr>
              <a:t>locations and home.</a:t>
            </a:r>
          </a:p>
          <a:p>
            <a:r>
              <a:rPr lang="en-US" sz="1200" b="0" i="0" u="none" strike="noStrike" kern="1200" baseline="0" dirty="0">
                <a:solidFill>
                  <a:schemeClr val="tx1"/>
                </a:solidFill>
                <a:latin typeface="+mn-lt"/>
                <a:ea typeface="+mn-ea"/>
                <a:cs typeface="+mn-cs"/>
              </a:rPr>
              <a:t>2. The challenge of keeping workers engaged and connected. As workers are more physically</a:t>
            </a:r>
          </a:p>
          <a:p>
            <a:r>
              <a:rPr lang="en-US" sz="1200" b="0" i="0" u="none" strike="noStrike" kern="1200" baseline="0" dirty="0">
                <a:solidFill>
                  <a:schemeClr val="tx1"/>
                </a:solidFill>
                <a:latin typeface="+mn-lt"/>
                <a:ea typeface="+mn-ea"/>
                <a:cs typeface="+mn-cs"/>
              </a:rPr>
              <a:t>dispersed, it becomes more difficult for them to engage with one another. To encourage socialization,</a:t>
            </a:r>
          </a:p>
          <a:p>
            <a:r>
              <a:rPr lang="en-US" sz="1200" b="0" i="0" u="none" strike="noStrike" kern="1200" baseline="0" dirty="0">
                <a:solidFill>
                  <a:schemeClr val="tx1"/>
                </a:solidFill>
                <a:latin typeface="+mn-lt"/>
                <a:ea typeface="+mn-ea"/>
                <a:cs typeface="+mn-cs"/>
              </a:rPr>
              <a:t>planners need to link conscious workplace strategies with social technologies, and work policies.</a:t>
            </a:r>
          </a:p>
          <a:p>
            <a:r>
              <a:rPr lang="en-US" sz="1200" b="0" i="0" u="none" strike="noStrike" kern="1200" baseline="0" dirty="0">
                <a:solidFill>
                  <a:schemeClr val="tx1"/>
                </a:solidFill>
                <a:latin typeface="+mn-lt"/>
                <a:ea typeface="+mn-ea"/>
                <a:cs typeface="+mn-cs"/>
              </a:rPr>
              <a:t>3. The difficulty of changing culture. The hardest part of changing the workplace is not the physical</a:t>
            </a:r>
          </a:p>
          <a:p>
            <a:r>
              <a:rPr lang="en-US" sz="1200" b="0" i="0" u="none" strike="noStrike" kern="1200" baseline="0" dirty="0">
                <a:solidFill>
                  <a:schemeClr val="tx1"/>
                </a:solidFill>
                <a:latin typeface="+mn-lt"/>
                <a:ea typeface="+mn-ea"/>
                <a:cs typeface="+mn-cs"/>
              </a:rPr>
              <a:t>environment or technology, it’s changing the people. The key to success is to give employees a voice in</a:t>
            </a:r>
          </a:p>
          <a:p>
            <a:r>
              <a:rPr lang="en-US" sz="1200" b="0" i="0" u="none" strike="noStrike" kern="1200" baseline="0" dirty="0">
                <a:solidFill>
                  <a:schemeClr val="tx1"/>
                </a:solidFill>
                <a:latin typeface="+mn-lt"/>
                <a:ea typeface="+mn-ea"/>
                <a:cs typeface="+mn-cs"/>
              </a:rPr>
              <a:t>the planning process, and allow them the choice of when, where, and how they work.</a:t>
            </a:r>
          </a:p>
          <a:p>
            <a:r>
              <a:rPr lang="en-US" sz="1200" b="0" i="0" u="none" strike="noStrike" kern="1200" baseline="0" dirty="0">
                <a:solidFill>
                  <a:schemeClr val="tx1"/>
                </a:solidFill>
                <a:latin typeface="+mn-lt"/>
                <a:ea typeface="+mn-ea"/>
                <a:cs typeface="+mn-cs"/>
              </a:rPr>
              <a:t>4. Adopting new workplace practices. With workers increasingly scattered geographically, work practices</a:t>
            </a:r>
          </a:p>
          <a:p>
            <a:r>
              <a:rPr lang="en-US" sz="1200" b="0" i="0" u="none" strike="noStrike" kern="1200" baseline="0" dirty="0">
                <a:solidFill>
                  <a:schemeClr val="tx1"/>
                </a:solidFill>
                <a:latin typeface="+mn-lt"/>
                <a:ea typeface="+mn-ea"/>
                <a:cs typeface="+mn-cs"/>
              </a:rPr>
              <a:t>need to adapt. Because it is no longer possible to communicate casually with a distributed work team,</a:t>
            </a:r>
          </a:p>
          <a:p>
            <a:r>
              <a:rPr lang="en-US" sz="1200" b="0" i="0" u="none" strike="noStrike" kern="1200" baseline="0" dirty="0">
                <a:solidFill>
                  <a:schemeClr val="tx1"/>
                </a:solidFill>
                <a:latin typeface="+mn-lt"/>
                <a:ea typeface="+mn-ea"/>
                <a:cs typeface="+mn-cs"/>
              </a:rPr>
              <a:t>leaders need to formalize good work practices for the team.</a:t>
            </a:r>
            <a:endParaRPr lang="en-US" dirty="0"/>
          </a:p>
        </p:txBody>
      </p:sp>
      <p:sp>
        <p:nvSpPr>
          <p:cNvPr id="4" name="Slide Number Placeholder 3"/>
          <p:cNvSpPr>
            <a:spLocks noGrp="1"/>
          </p:cNvSpPr>
          <p:nvPr>
            <p:ph type="sldNum" sz="quarter" idx="10"/>
          </p:nvPr>
        </p:nvSpPr>
        <p:spPr/>
        <p:txBody>
          <a:bodyPr/>
          <a:lstStyle/>
          <a:p>
            <a:fld id="{B36AD285-DDE5-4964-B235-48E031D0D6D7}" type="slidenum">
              <a:rPr lang="en-US" smtClean="0"/>
              <a:t>7</a:t>
            </a:fld>
            <a:endParaRPr lang="en-US"/>
          </a:p>
        </p:txBody>
      </p:sp>
    </p:spTree>
    <p:extLst>
      <p:ext uri="{BB962C8B-B14F-4D97-AF65-F5344CB8AC3E}">
        <p14:creationId xmlns:p14="http://schemas.microsoft.com/office/powerpoint/2010/main" val="359340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Why is continuous learning essential to a growth-based career?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Continuous learning refers to the ongoing development of skills, abilities, and knowledge throughout your career. This may be in the form of on-the-job assignments, peer feedback, social networks, professional groups, podcasts, mentoring, networking, job shadowing, formal and informal training. When we say “continuous,” we mean that traditional courses are no longer seen as the basic building block of learning. Rather, coursework is combined with several other elements that enable and encourage employees to learn in many ways. In summary, continuous learning goes beyond the traditional classroom experience and encompasses anything that will add value to your job and your career. Continuous learning enables and empowers employees to be better at their everyday jobs and prepare them for the future. </a:t>
            </a:r>
          </a:p>
          <a:p>
            <a:endParaRPr lang="en-US" b="1" u="sng" dirty="0"/>
          </a:p>
        </p:txBody>
      </p:sp>
      <p:sp>
        <p:nvSpPr>
          <p:cNvPr id="4" name="Slide Number Placeholder 3"/>
          <p:cNvSpPr>
            <a:spLocks noGrp="1"/>
          </p:cNvSpPr>
          <p:nvPr>
            <p:ph type="sldNum" sz="quarter" idx="10"/>
          </p:nvPr>
        </p:nvSpPr>
        <p:spPr/>
        <p:txBody>
          <a:bodyPr/>
          <a:lstStyle/>
          <a:p>
            <a:fld id="{90B2BD45-8D8C-4CBA-A5E2-FD78A9D49B04}" type="slidenum">
              <a:rPr lang="en-US" smtClean="0"/>
              <a:t>8</a:t>
            </a:fld>
            <a:endParaRPr lang="en-US"/>
          </a:p>
        </p:txBody>
      </p:sp>
    </p:spTree>
    <p:extLst>
      <p:ext uri="{BB962C8B-B14F-4D97-AF65-F5344CB8AC3E}">
        <p14:creationId xmlns:p14="http://schemas.microsoft.com/office/powerpoint/2010/main" val="197792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What is a growth-based career?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Organizations that focus on growth-based rather than promotion-based careers foster more competitive career journeys for their employees. Growth-based careers prioritize experiences over promotions. </a:t>
            </a:r>
          </a:p>
          <a:p>
            <a:r>
              <a:rPr lang="en-US" sz="1200" kern="1200" dirty="0">
                <a:solidFill>
                  <a:schemeClr val="tx1"/>
                </a:solidFill>
                <a:effectLst/>
                <a:latin typeface="+mn-lt"/>
                <a:ea typeface="+mn-ea"/>
                <a:cs typeface="+mn-cs"/>
              </a:rPr>
              <a:t>The career ladder is the typical representation of a promotion-based career culture. In this context, employees focus on their next promotion and typically stay within a functional area for their whole careers. Career moves are driven by career dissatisfaction. In this model, employees change jobs as a result of vacancies becoming available within their area of expertise.  </a:t>
            </a:r>
          </a:p>
          <a:p>
            <a:r>
              <a:rPr lang="en-US" sz="1200" kern="1200" dirty="0">
                <a:solidFill>
                  <a:schemeClr val="tx1"/>
                </a:solidFill>
                <a:effectLst/>
                <a:latin typeface="+mn-lt"/>
                <a:ea typeface="+mn-ea"/>
                <a:cs typeface="+mn-cs"/>
              </a:rPr>
              <a:t>On the other hand, a growth-based career culture focuses on employees obtaining new experiences to build their skills. Instead of staying within an organizational silo, employees are encouraged to move between different parts of the organization or across organizations. Career moves are then no longer driven by dissatisfaction, but by growth opportunities which are aligned with employees’ preferences and business needs. </a:t>
            </a:r>
          </a:p>
          <a:p>
            <a:r>
              <a:rPr lang="en-US" sz="1200" kern="1200" dirty="0">
                <a:solidFill>
                  <a:schemeClr val="tx1"/>
                </a:solidFill>
                <a:effectLst/>
                <a:latin typeface="+mn-lt"/>
                <a:ea typeface="+mn-ea"/>
                <a:cs typeface="+mn-cs"/>
              </a:rPr>
              <a:t>The career lattice is the best representation for a growth-based career model since it places you in charge of your own advancement. Career lattices provide more flexibility than career ladders. Lattices allow you to develop cross-functional and leadership skills by cultivating a broader range of expertise and provide you visibility in the organization. This makes you more valuable not only to UNDP, but also to the marketplace as a whole. A career lattice will allow you to determine the speed, the direction and the timing of your move. Most importantly, a growth-based career allows you to pursue your interests, values and goals while supporting the organization fulfil its mission. </a:t>
            </a:r>
          </a:p>
          <a:p>
            <a:r>
              <a:rPr lang="en-US" sz="1200" kern="1200" dirty="0">
                <a:solidFill>
                  <a:schemeClr val="tx1"/>
                </a:solidFill>
                <a:effectLst/>
                <a:latin typeface="+mn-lt"/>
                <a:ea typeface="+mn-ea"/>
                <a:cs typeface="+mn-cs"/>
              </a:rPr>
              <a:t>To summarize, career models must now be dynamic, flexible, open and agile. This means that career progression is no longer exclusively linear and upwards. In order to continue learning, employees are encouraged to think about their careers in terms of growth and experiences instead of focusing on getting to the next promotion.   </a:t>
            </a:r>
          </a:p>
          <a:p>
            <a:endParaRPr lang="en-US" b="1" u="sng" dirty="0"/>
          </a:p>
        </p:txBody>
      </p:sp>
      <p:sp>
        <p:nvSpPr>
          <p:cNvPr id="4" name="Slide Number Placeholder 3"/>
          <p:cNvSpPr>
            <a:spLocks noGrp="1"/>
          </p:cNvSpPr>
          <p:nvPr>
            <p:ph type="sldNum" sz="quarter" idx="10"/>
          </p:nvPr>
        </p:nvSpPr>
        <p:spPr/>
        <p:txBody>
          <a:bodyPr/>
          <a:lstStyle/>
          <a:p>
            <a:fld id="{90B2BD45-8D8C-4CBA-A5E2-FD78A9D49B04}" type="slidenum">
              <a:rPr lang="en-US" smtClean="0"/>
              <a:t>9</a:t>
            </a:fld>
            <a:endParaRPr lang="en-US"/>
          </a:p>
        </p:txBody>
      </p:sp>
    </p:spTree>
    <p:extLst>
      <p:ext uri="{BB962C8B-B14F-4D97-AF65-F5344CB8AC3E}">
        <p14:creationId xmlns:p14="http://schemas.microsoft.com/office/powerpoint/2010/main" val="27976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What is a growth-based career?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Organizations that focus on growth-based rather than promotion-based careers foster more competitive career journeys for their employees. Growth-based careers prioritize experiences over promotions. </a:t>
            </a:r>
          </a:p>
          <a:p>
            <a:r>
              <a:rPr lang="en-US" sz="1200" kern="1200" dirty="0">
                <a:solidFill>
                  <a:schemeClr val="tx1"/>
                </a:solidFill>
                <a:effectLst/>
                <a:latin typeface="+mn-lt"/>
                <a:ea typeface="+mn-ea"/>
                <a:cs typeface="+mn-cs"/>
              </a:rPr>
              <a:t>The career ladder is the typical representation of a promotion-based career culture. In this context, employees focus on their next promotion and typically stay within a functional area for their whole careers. Career moves are driven by career dissatisfaction. In this model, employees change jobs as a result of vacancies becoming available within their area of expertise.  </a:t>
            </a:r>
          </a:p>
          <a:p>
            <a:r>
              <a:rPr lang="en-US" sz="1200" kern="1200" dirty="0">
                <a:solidFill>
                  <a:schemeClr val="tx1"/>
                </a:solidFill>
                <a:effectLst/>
                <a:latin typeface="+mn-lt"/>
                <a:ea typeface="+mn-ea"/>
                <a:cs typeface="+mn-cs"/>
              </a:rPr>
              <a:t>On the other hand, a growth-based career culture focuses on employees obtaining new experiences to build their skills. Instead of staying within an organizational silo, employees are encouraged to move between different parts of the organization or across organizations. Career moves are then no longer driven by dissatisfaction, but by growth opportunities which are aligned with employees’ preferences and business needs. </a:t>
            </a:r>
          </a:p>
          <a:p>
            <a:r>
              <a:rPr lang="en-US" sz="1200" kern="1200" dirty="0">
                <a:solidFill>
                  <a:schemeClr val="tx1"/>
                </a:solidFill>
                <a:effectLst/>
                <a:latin typeface="+mn-lt"/>
                <a:ea typeface="+mn-ea"/>
                <a:cs typeface="+mn-cs"/>
              </a:rPr>
              <a:t>The career lattice is the best representation for a growth-based career model since it places you in charge of your own advancement. Career lattices provide more flexibility than career ladders. Lattices allow you to develop cross-functional and leadership skills by cultivating a broader range of expertise and provide you visibility in the organization. This makes you more valuable not only to UNDP, but also to the marketplace as a whole. A career lattice will allow you to determine the speed, the direction and the timing of your move. Most importantly, a growth-based career allows you to pursue your interests, values and goals while supporting the organization fulfil its mission. </a:t>
            </a:r>
          </a:p>
          <a:p>
            <a:r>
              <a:rPr lang="en-US" sz="1200" kern="1200" dirty="0">
                <a:solidFill>
                  <a:schemeClr val="tx1"/>
                </a:solidFill>
                <a:effectLst/>
                <a:latin typeface="+mn-lt"/>
                <a:ea typeface="+mn-ea"/>
                <a:cs typeface="+mn-cs"/>
              </a:rPr>
              <a:t>To summarize, career models must now be dynamic, flexible, open and agile. This means that career progression is no longer exclusively linear and upwards. In order to continue learning, employees are encouraged to think about their careers in terms of growth and experiences instead of focusing on getting to the next promotion.   </a:t>
            </a:r>
          </a:p>
          <a:p>
            <a:endParaRPr lang="en-US" b="1" u="sng" dirty="0"/>
          </a:p>
        </p:txBody>
      </p:sp>
      <p:sp>
        <p:nvSpPr>
          <p:cNvPr id="4" name="Slide Number Placeholder 3"/>
          <p:cNvSpPr>
            <a:spLocks noGrp="1"/>
          </p:cNvSpPr>
          <p:nvPr>
            <p:ph type="sldNum" sz="quarter" idx="10"/>
          </p:nvPr>
        </p:nvSpPr>
        <p:spPr/>
        <p:txBody>
          <a:bodyPr/>
          <a:lstStyle/>
          <a:p>
            <a:fld id="{90B2BD45-8D8C-4CBA-A5E2-FD78A9D49B04}" type="slidenum">
              <a:rPr lang="en-US" smtClean="0"/>
              <a:t>10</a:t>
            </a:fld>
            <a:endParaRPr lang="en-US"/>
          </a:p>
        </p:txBody>
      </p:sp>
    </p:spTree>
    <p:extLst>
      <p:ext uri="{BB962C8B-B14F-4D97-AF65-F5344CB8AC3E}">
        <p14:creationId xmlns:p14="http://schemas.microsoft.com/office/powerpoint/2010/main" val="398215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983EDD6-CA92-4A7B-A295-69825531BDDA}" type="datetime1">
              <a:rPr lang="en-US" smtClean="0"/>
              <a:t>9/18/2018</a:t>
            </a:fld>
            <a:endParaRPr lang="en-US"/>
          </a:p>
        </p:txBody>
      </p:sp>
      <p:sp>
        <p:nvSpPr>
          <p:cNvPr id="5" name="Footer Placeholder 4"/>
          <p:cNvSpPr>
            <a:spLocks noGrp="1"/>
          </p:cNvSpPr>
          <p:nvPr>
            <p:ph type="ftr" sz="quarter" idx="11"/>
          </p:nvPr>
        </p:nvSpPr>
        <p:spPr/>
        <p:txBody>
          <a:bodyPr/>
          <a:lstStyle/>
          <a:p>
            <a:r>
              <a:rPr lang="en-US"/>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80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D6878-E063-4CDA-A596-72D91B0BC4A0}" type="datetime1">
              <a:rPr lang="en-US" smtClean="0"/>
              <a:t>9/18/2018</a:t>
            </a:fld>
            <a:endParaRPr lang="en-US"/>
          </a:p>
        </p:txBody>
      </p:sp>
      <p:sp>
        <p:nvSpPr>
          <p:cNvPr id="5" name="Footer Placeholder 4"/>
          <p:cNvSpPr>
            <a:spLocks noGrp="1"/>
          </p:cNvSpPr>
          <p:nvPr>
            <p:ph type="ftr" sz="quarter" idx="11"/>
          </p:nvPr>
        </p:nvSpPr>
        <p:spPr/>
        <p:txBody>
          <a:bodyPr/>
          <a:lstStyle/>
          <a:p>
            <a:r>
              <a:rPr lang="en-US"/>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27901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B5359-749C-4239-8801-9559FCCAC6AA}" type="datetime1">
              <a:rPr lang="en-US" smtClean="0"/>
              <a:t>9/18/2018</a:t>
            </a:fld>
            <a:endParaRPr lang="en-US"/>
          </a:p>
        </p:txBody>
      </p:sp>
      <p:sp>
        <p:nvSpPr>
          <p:cNvPr id="5" name="Footer Placeholder 4"/>
          <p:cNvSpPr>
            <a:spLocks noGrp="1"/>
          </p:cNvSpPr>
          <p:nvPr>
            <p:ph type="ftr" sz="quarter" idx="11"/>
          </p:nvPr>
        </p:nvSpPr>
        <p:spPr/>
        <p:txBody>
          <a:bodyPr/>
          <a:lstStyle/>
          <a:p>
            <a:r>
              <a:rPr lang="en-US"/>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801596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1"/>
          <p:cNvSpPr>
            <a:spLocks noGrp="1"/>
          </p:cNvSpPr>
          <p:nvPr>
            <p:ph type="title"/>
          </p:nvPr>
        </p:nvSpPr>
        <p:spPr>
          <a:xfrm>
            <a:off x="241502" y="4501144"/>
            <a:ext cx="10076781" cy="770123"/>
          </a:xfrm>
          <a:effectLst/>
        </p:spPr>
        <p:txBody>
          <a:bodyPr anchor="ctr">
            <a:normAutofit/>
          </a:bodyPr>
          <a:lstStyle>
            <a:lvl1pPr>
              <a:defRPr lang="en-US" sz="4000" b="1" kern="1200" dirty="0">
                <a:solidFill>
                  <a:schemeClr val="bg1"/>
                </a:solidFill>
                <a:effectLst/>
                <a:latin typeface="Segoe UI" panose="020B0502040204020203" pitchFamily="34" charset="0"/>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0372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7D23A39C-81FF-4304-BD18-2EE0DBD1E7B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161918" y="0"/>
            <a:ext cx="1885420" cy="3289598"/>
          </a:xfrm>
          <a:prstGeom prst="rect">
            <a:avLst/>
          </a:prstGeom>
        </p:spPr>
      </p:pic>
      <p:grpSp>
        <p:nvGrpSpPr>
          <p:cNvPr id="22" name="Group 21">
            <a:extLst>
              <a:ext uri="{FF2B5EF4-FFF2-40B4-BE49-F238E27FC236}">
                <a16:creationId xmlns:a16="http://schemas.microsoft.com/office/drawing/2014/main" xmlns="" id="{A8A328FF-479C-4270-A421-1C2973F264AB}"/>
              </a:ext>
            </a:extLst>
          </p:cNvPr>
          <p:cNvGrpSpPr/>
          <p:nvPr userDrawn="1"/>
        </p:nvGrpSpPr>
        <p:grpSpPr>
          <a:xfrm rot="10800000">
            <a:off x="0" y="-1"/>
            <a:ext cx="10161918" cy="60385"/>
            <a:chOff x="1302588" y="6788989"/>
            <a:chExt cx="8695428" cy="69011"/>
          </a:xfrm>
        </p:grpSpPr>
        <p:sp>
          <p:nvSpPr>
            <p:cNvPr id="7" name="Rectangle 6">
              <a:extLst>
                <a:ext uri="{FF2B5EF4-FFF2-40B4-BE49-F238E27FC236}">
                  <a16:creationId xmlns:a16="http://schemas.microsoft.com/office/drawing/2014/main" xmlns="" id="{EE77803F-78BE-479A-9BDA-0B6D2F2B8B08}"/>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226EDFF4-FB86-41C7-BECA-DB762A9E1B09}"/>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5" name="Rectangle 14">
              <a:extLst>
                <a:ext uri="{FF2B5EF4-FFF2-40B4-BE49-F238E27FC236}">
                  <a16:creationId xmlns:a16="http://schemas.microsoft.com/office/drawing/2014/main" xmlns="" id="{6A4049BD-8BED-4EA1-B0F0-D50B076F2AD2}"/>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6" name="Rectangle 15">
              <a:extLst>
                <a:ext uri="{FF2B5EF4-FFF2-40B4-BE49-F238E27FC236}">
                  <a16:creationId xmlns:a16="http://schemas.microsoft.com/office/drawing/2014/main" xmlns="" id="{BE1F9F34-5F70-4237-8117-5686176E1322}"/>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7" name="Rectangle 16">
              <a:extLst>
                <a:ext uri="{FF2B5EF4-FFF2-40B4-BE49-F238E27FC236}">
                  <a16:creationId xmlns:a16="http://schemas.microsoft.com/office/drawing/2014/main" xmlns="" id="{D0633EC6-348E-4A66-BB8C-D7FA3D89F4E4}"/>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8" name="Rectangle 17">
              <a:extLst>
                <a:ext uri="{FF2B5EF4-FFF2-40B4-BE49-F238E27FC236}">
                  <a16:creationId xmlns:a16="http://schemas.microsoft.com/office/drawing/2014/main" xmlns="" id="{69625B3C-CE3B-49FC-8AD1-FEB1DDC04611}"/>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9" name="Rectangle 18">
              <a:extLst>
                <a:ext uri="{FF2B5EF4-FFF2-40B4-BE49-F238E27FC236}">
                  <a16:creationId xmlns:a16="http://schemas.microsoft.com/office/drawing/2014/main" xmlns="" id="{AC6C0801-85E8-410E-9104-86CA37C9ED06}"/>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spTree>
    <p:extLst>
      <p:ext uri="{BB962C8B-B14F-4D97-AF65-F5344CB8AC3E}">
        <p14:creationId xmlns:p14="http://schemas.microsoft.com/office/powerpoint/2010/main" val="278737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ECA 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696CF9D-56B7-4CBF-954C-6DAE4FFE0D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4" t="9" b="15905"/>
          <a:stretch/>
        </p:blipFill>
        <p:spPr>
          <a:xfrm>
            <a:off x="-2" y="0"/>
            <a:ext cx="12192002" cy="5838846"/>
          </a:xfrm>
          <a:prstGeom prst="rect">
            <a:avLst/>
          </a:prstGeom>
        </p:spPr>
      </p:pic>
      <p:grpSp>
        <p:nvGrpSpPr>
          <p:cNvPr id="52" name="Group 51">
            <a:extLst>
              <a:ext uri="{FF2B5EF4-FFF2-40B4-BE49-F238E27FC236}">
                <a16:creationId xmlns:a16="http://schemas.microsoft.com/office/drawing/2014/main" xmlns="" id="{FF10B8D3-A028-45BC-9959-77D7117AE252}"/>
              </a:ext>
            </a:extLst>
          </p:cNvPr>
          <p:cNvGrpSpPr/>
          <p:nvPr userDrawn="1"/>
        </p:nvGrpSpPr>
        <p:grpSpPr>
          <a:xfrm rot="20493852">
            <a:off x="2266401" y="-3338809"/>
            <a:ext cx="3107871" cy="18344830"/>
            <a:chOff x="5208896" y="1563790"/>
            <a:chExt cx="1551201" cy="9156274"/>
          </a:xfrm>
        </p:grpSpPr>
        <p:sp>
          <p:nvSpPr>
            <p:cNvPr id="53" name="Isosceles Triangle 52">
              <a:extLst>
                <a:ext uri="{FF2B5EF4-FFF2-40B4-BE49-F238E27FC236}">
                  <a16:creationId xmlns:a16="http://schemas.microsoft.com/office/drawing/2014/main" xmlns="" id="{8E998CE9-5864-4823-AF10-35D3F1A6E0D1}"/>
                </a:ext>
              </a:extLst>
            </p:cNvPr>
            <p:cNvSpPr/>
            <p:nvPr userDrawn="1"/>
          </p:nvSpPr>
          <p:spPr>
            <a:xfrm rot="10800000">
              <a:off x="5208896" y="1563790"/>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54" name="Isosceles Triangle 53">
              <a:extLst>
                <a:ext uri="{FF2B5EF4-FFF2-40B4-BE49-F238E27FC236}">
                  <a16:creationId xmlns:a16="http://schemas.microsoft.com/office/drawing/2014/main" xmlns="" id="{C79ABA84-76FE-4639-8055-FB265C6687D3}"/>
                </a:ext>
              </a:extLst>
            </p:cNvPr>
            <p:cNvSpPr/>
            <p:nvPr userDrawn="1"/>
          </p:nvSpPr>
          <p:spPr>
            <a:xfrm>
              <a:off x="5209615" y="6141927"/>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grpSp>
        <p:nvGrpSpPr>
          <p:cNvPr id="55" name="Group 54">
            <a:extLst>
              <a:ext uri="{FF2B5EF4-FFF2-40B4-BE49-F238E27FC236}">
                <a16:creationId xmlns:a16="http://schemas.microsoft.com/office/drawing/2014/main" xmlns="" id="{67FF3B8E-810C-40AC-9E4E-359F7962F84C}"/>
              </a:ext>
            </a:extLst>
          </p:cNvPr>
          <p:cNvGrpSpPr/>
          <p:nvPr userDrawn="1"/>
        </p:nvGrpSpPr>
        <p:grpSpPr>
          <a:xfrm rot="617599">
            <a:off x="2273838" y="-3338810"/>
            <a:ext cx="3107871" cy="18344830"/>
            <a:chOff x="5208896" y="1563790"/>
            <a:chExt cx="1551201" cy="9156274"/>
          </a:xfrm>
        </p:grpSpPr>
        <p:sp>
          <p:nvSpPr>
            <p:cNvPr id="56" name="Isosceles Triangle 55">
              <a:extLst>
                <a:ext uri="{FF2B5EF4-FFF2-40B4-BE49-F238E27FC236}">
                  <a16:creationId xmlns:a16="http://schemas.microsoft.com/office/drawing/2014/main" xmlns="" id="{1603BC40-D3A0-426B-B979-08FA79C9CEF8}"/>
                </a:ext>
              </a:extLst>
            </p:cNvPr>
            <p:cNvSpPr/>
            <p:nvPr userDrawn="1"/>
          </p:nvSpPr>
          <p:spPr>
            <a:xfrm rot="10800000">
              <a:off x="5208896" y="1563790"/>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57" name="Isosceles Triangle 56">
              <a:extLst>
                <a:ext uri="{FF2B5EF4-FFF2-40B4-BE49-F238E27FC236}">
                  <a16:creationId xmlns:a16="http://schemas.microsoft.com/office/drawing/2014/main" xmlns="" id="{12A7EE63-6A18-4850-9161-021BEACFD638}"/>
                </a:ext>
              </a:extLst>
            </p:cNvPr>
            <p:cNvSpPr/>
            <p:nvPr userDrawn="1"/>
          </p:nvSpPr>
          <p:spPr>
            <a:xfrm>
              <a:off x="5209615" y="6141927"/>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grpSp>
        <p:nvGrpSpPr>
          <p:cNvPr id="58" name="Group 57">
            <a:extLst>
              <a:ext uri="{FF2B5EF4-FFF2-40B4-BE49-F238E27FC236}">
                <a16:creationId xmlns:a16="http://schemas.microsoft.com/office/drawing/2014/main" xmlns="" id="{933EEDEB-ECB6-4E98-A6C3-8E4B58AA0B39}"/>
              </a:ext>
            </a:extLst>
          </p:cNvPr>
          <p:cNvGrpSpPr/>
          <p:nvPr userDrawn="1"/>
        </p:nvGrpSpPr>
        <p:grpSpPr>
          <a:xfrm rot="18645506">
            <a:off x="1142878" y="-9962647"/>
            <a:ext cx="5351163" cy="31586305"/>
            <a:chOff x="5208896" y="1563790"/>
            <a:chExt cx="1551201" cy="9156274"/>
          </a:xfrm>
        </p:grpSpPr>
        <p:sp>
          <p:nvSpPr>
            <p:cNvPr id="59" name="Isosceles Triangle 58">
              <a:extLst>
                <a:ext uri="{FF2B5EF4-FFF2-40B4-BE49-F238E27FC236}">
                  <a16:creationId xmlns:a16="http://schemas.microsoft.com/office/drawing/2014/main" xmlns="" id="{E9BD5E25-859E-4D37-9402-A087D3CFD0A1}"/>
                </a:ext>
              </a:extLst>
            </p:cNvPr>
            <p:cNvSpPr/>
            <p:nvPr userDrawn="1"/>
          </p:nvSpPr>
          <p:spPr>
            <a:xfrm rot="10800000">
              <a:off x="5208896" y="1563790"/>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60" name="Isosceles Triangle 59">
              <a:extLst>
                <a:ext uri="{FF2B5EF4-FFF2-40B4-BE49-F238E27FC236}">
                  <a16:creationId xmlns:a16="http://schemas.microsoft.com/office/drawing/2014/main" xmlns="" id="{CE39EC79-9580-4259-982B-050ED37119D3}"/>
                </a:ext>
              </a:extLst>
            </p:cNvPr>
            <p:cNvSpPr/>
            <p:nvPr userDrawn="1"/>
          </p:nvSpPr>
          <p:spPr>
            <a:xfrm>
              <a:off x="5209615" y="6141927"/>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sp>
        <p:nvSpPr>
          <p:cNvPr id="32" name="Rectangle 31">
            <a:extLst>
              <a:ext uri="{FF2B5EF4-FFF2-40B4-BE49-F238E27FC236}">
                <a16:creationId xmlns:a16="http://schemas.microsoft.com/office/drawing/2014/main" xmlns="" id="{57352FC6-5D02-41AB-9F6A-994046D1D317}"/>
              </a:ext>
            </a:extLst>
          </p:cNvPr>
          <p:cNvSpPr/>
          <p:nvPr userDrawn="1"/>
        </p:nvSpPr>
        <p:spPr>
          <a:xfrm>
            <a:off x="0" y="5839300"/>
            <a:ext cx="12192000" cy="101708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5" name="Star: 4 Points 24">
            <a:extLst>
              <a:ext uri="{FF2B5EF4-FFF2-40B4-BE49-F238E27FC236}">
                <a16:creationId xmlns:a16="http://schemas.microsoft.com/office/drawing/2014/main" xmlns="" id="{B74C8F6A-14C0-44A2-AEB5-D0254F32F76A}"/>
              </a:ext>
            </a:extLst>
          </p:cNvPr>
          <p:cNvSpPr/>
          <p:nvPr userDrawn="1"/>
        </p:nvSpPr>
        <p:spPr>
          <a:xfrm rot="20602211">
            <a:off x="4999732" y="4478135"/>
            <a:ext cx="947719" cy="947719"/>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6" name="Star: 4 Points 25">
            <a:extLst>
              <a:ext uri="{FF2B5EF4-FFF2-40B4-BE49-F238E27FC236}">
                <a16:creationId xmlns:a16="http://schemas.microsoft.com/office/drawing/2014/main" xmlns="" id="{41BB23DE-9245-4AC0-8FAC-960874052C4C}"/>
              </a:ext>
            </a:extLst>
          </p:cNvPr>
          <p:cNvSpPr/>
          <p:nvPr userDrawn="1"/>
        </p:nvSpPr>
        <p:spPr>
          <a:xfrm rot="1283824">
            <a:off x="3922618" y="3512879"/>
            <a:ext cx="1954725" cy="1954725"/>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7" name="Star: 4 Points 26">
            <a:extLst>
              <a:ext uri="{FF2B5EF4-FFF2-40B4-BE49-F238E27FC236}">
                <a16:creationId xmlns:a16="http://schemas.microsoft.com/office/drawing/2014/main" xmlns="" id="{1AFA3622-2C59-45E8-8902-7435AB1072EC}"/>
              </a:ext>
            </a:extLst>
          </p:cNvPr>
          <p:cNvSpPr/>
          <p:nvPr userDrawn="1"/>
        </p:nvSpPr>
        <p:spPr>
          <a:xfrm rot="20585570">
            <a:off x="6706755" y="3477531"/>
            <a:ext cx="1141467" cy="1141467"/>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8" name="Star: 4 Points 27">
            <a:extLst>
              <a:ext uri="{FF2B5EF4-FFF2-40B4-BE49-F238E27FC236}">
                <a16:creationId xmlns:a16="http://schemas.microsoft.com/office/drawing/2014/main" xmlns="" id="{2182CF0A-4EC5-4152-9652-35C427B8BBB5}"/>
              </a:ext>
            </a:extLst>
          </p:cNvPr>
          <p:cNvSpPr/>
          <p:nvPr userDrawn="1"/>
        </p:nvSpPr>
        <p:spPr>
          <a:xfrm rot="20585570">
            <a:off x="3349151" y="4020206"/>
            <a:ext cx="1496454" cy="1496454"/>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9" name="Star: 4 Points 28">
            <a:extLst>
              <a:ext uri="{FF2B5EF4-FFF2-40B4-BE49-F238E27FC236}">
                <a16:creationId xmlns:a16="http://schemas.microsoft.com/office/drawing/2014/main" xmlns="" id="{A880A203-66DE-4B2A-BB92-B5965E0D4972}"/>
              </a:ext>
            </a:extLst>
          </p:cNvPr>
          <p:cNvSpPr/>
          <p:nvPr userDrawn="1"/>
        </p:nvSpPr>
        <p:spPr>
          <a:xfrm rot="18120637">
            <a:off x="3335271" y="4020206"/>
            <a:ext cx="1496454" cy="1496454"/>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0" name="Star: 4 Points 29">
            <a:extLst>
              <a:ext uri="{FF2B5EF4-FFF2-40B4-BE49-F238E27FC236}">
                <a16:creationId xmlns:a16="http://schemas.microsoft.com/office/drawing/2014/main" xmlns="" id="{13AD9B35-025F-4DF3-8B48-C1964595ED87}"/>
              </a:ext>
            </a:extLst>
          </p:cNvPr>
          <p:cNvSpPr/>
          <p:nvPr userDrawn="1"/>
        </p:nvSpPr>
        <p:spPr>
          <a:xfrm rot="18553801">
            <a:off x="7487407" y="3802244"/>
            <a:ext cx="1496454" cy="1496454"/>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1" name="Star: 4 Points 30">
            <a:extLst>
              <a:ext uri="{FF2B5EF4-FFF2-40B4-BE49-F238E27FC236}">
                <a16:creationId xmlns:a16="http://schemas.microsoft.com/office/drawing/2014/main" xmlns="" id="{1AE2E53F-059C-4AE2-9942-C3F1A760D44A}"/>
              </a:ext>
            </a:extLst>
          </p:cNvPr>
          <p:cNvSpPr/>
          <p:nvPr userDrawn="1"/>
        </p:nvSpPr>
        <p:spPr>
          <a:xfrm rot="18251283">
            <a:off x="6032905" y="2785230"/>
            <a:ext cx="2517424" cy="2517424"/>
          </a:xfrm>
          <a:prstGeom prst="star4">
            <a:avLst>
              <a:gd name="adj" fmla="val 1108"/>
            </a:avLst>
          </a:prstGeom>
          <a:gradFill flip="none" rotWithShape="1">
            <a:gsLst>
              <a:gs pos="0">
                <a:schemeClr val="accent1">
                  <a:lumMod val="5000"/>
                  <a:lumOff val="95000"/>
                </a:schemeClr>
              </a:gs>
              <a:gs pos="6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nvGrpSpPr>
          <p:cNvPr id="35" name="Group 34">
            <a:extLst>
              <a:ext uri="{FF2B5EF4-FFF2-40B4-BE49-F238E27FC236}">
                <a16:creationId xmlns:a16="http://schemas.microsoft.com/office/drawing/2014/main" xmlns="" id="{23AB0CF8-2F05-4F6E-ADFC-FA6E3A566C5B}"/>
              </a:ext>
            </a:extLst>
          </p:cNvPr>
          <p:cNvGrpSpPr/>
          <p:nvPr userDrawn="1"/>
        </p:nvGrpSpPr>
        <p:grpSpPr>
          <a:xfrm rot="21390476">
            <a:off x="6807199" y="-3338355"/>
            <a:ext cx="3107871" cy="18344830"/>
            <a:chOff x="5208896" y="1563790"/>
            <a:chExt cx="1551201" cy="9156274"/>
          </a:xfrm>
        </p:grpSpPr>
        <p:sp>
          <p:nvSpPr>
            <p:cNvPr id="33" name="Isosceles Triangle 32">
              <a:extLst>
                <a:ext uri="{FF2B5EF4-FFF2-40B4-BE49-F238E27FC236}">
                  <a16:creationId xmlns:a16="http://schemas.microsoft.com/office/drawing/2014/main" xmlns="" id="{7E6B04C0-B347-45BC-8B4F-70193C108CE2}"/>
                </a:ext>
              </a:extLst>
            </p:cNvPr>
            <p:cNvSpPr/>
            <p:nvPr userDrawn="1"/>
          </p:nvSpPr>
          <p:spPr>
            <a:xfrm rot="10800000">
              <a:off x="5208896" y="1563790"/>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4" name="Isosceles Triangle 33">
              <a:extLst>
                <a:ext uri="{FF2B5EF4-FFF2-40B4-BE49-F238E27FC236}">
                  <a16:creationId xmlns:a16="http://schemas.microsoft.com/office/drawing/2014/main" xmlns="" id="{73964270-3044-4F36-90DB-EB8B11FDAA8A}"/>
                </a:ext>
              </a:extLst>
            </p:cNvPr>
            <p:cNvSpPr/>
            <p:nvPr userDrawn="1"/>
          </p:nvSpPr>
          <p:spPr>
            <a:xfrm>
              <a:off x="5209615" y="6141927"/>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grpSp>
        <p:nvGrpSpPr>
          <p:cNvPr id="36" name="Group 35">
            <a:extLst>
              <a:ext uri="{FF2B5EF4-FFF2-40B4-BE49-F238E27FC236}">
                <a16:creationId xmlns:a16="http://schemas.microsoft.com/office/drawing/2014/main" xmlns="" id="{98264660-BA35-45A9-AAFB-02E6E7649366}"/>
              </a:ext>
            </a:extLst>
          </p:cNvPr>
          <p:cNvGrpSpPr/>
          <p:nvPr userDrawn="1"/>
        </p:nvGrpSpPr>
        <p:grpSpPr>
          <a:xfrm rot="1488535">
            <a:off x="6814636" y="-3338356"/>
            <a:ext cx="3107871" cy="18344830"/>
            <a:chOff x="5208896" y="1563790"/>
            <a:chExt cx="1551201" cy="9156274"/>
          </a:xfrm>
        </p:grpSpPr>
        <p:sp>
          <p:nvSpPr>
            <p:cNvPr id="37" name="Isosceles Triangle 36">
              <a:extLst>
                <a:ext uri="{FF2B5EF4-FFF2-40B4-BE49-F238E27FC236}">
                  <a16:creationId xmlns:a16="http://schemas.microsoft.com/office/drawing/2014/main" xmlns="" id="{7B904E91-6D8E-469D-83EC-89671B87980E}"/>
                </a:ext>
              </a:extLst>
            </p:cNvPr>
            <p:cNvSpPr/>
            <p:nvPr userDrawn="1"/>
          </p:nvSpPr>
          <p:spPr>
            <a:xfrm rot="10800000">
              <a:off x="5208896" y="1563790"/>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8" name="Isosceles Triangle 37">
              <a:extLst>
                <a:ext uri="{FF2B5EF4-FFF2-40B4-BE49-F238E27FC236}">
                  <a16:creationId xmlns:a16="http://schemas.microsoft.com/office/drawing/2014/main" xmlns="" id="{6297C50A-465A-4834-A0C8-F4974288B7FC}"/>
                </a:ext>
              </a:extLst>
            </p:cNvPr>
            <p:cNvSpPr/>
            <p:nvPr userDrawn="1"/>
          </p:nvSpPr>
          <p:spPr>
            <a:xfrm>
              <a:off x="5209615" y="6141927"/>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grpSp>
        <p:nvGrpSpPr>
          <p:cNvPr id="42" name="Group 41">
            <a:extLst>
              <a:ext uri="{FF2B5EF4-FFF2-40B4-BE49-F238E27FC236}">
                <a16:creationId xmlns:a16="http://schemas.microsoft.com/office/drawing/2014/main" xmlns="" id="{0F67D607-1E89-4C21-8390-AB9BA061EB13}"/>
              </a:ext>
            </a:extLst>
          </p:cNvPr>
          <p:cNvGrpSpPr/>
          <p:nvPr userDrawn="1"/>
        </p:nvGrpSpPr>
        <p:grpSpPr>
          <a:xfrm rot="19562904">
            <a:off x="6081177" y="-7588090"/>
            <a:ext cx="4544992" cy="26827720"/>
            <a:chOff x="5208896" y="1563790"/>
            <a:chExt cx="1551201" cy="9156274"/>
          </a:xfrm>
        </p:grpSpPr>
        <p:sp>
          <p:nvSpPr>
            <p:cNvPr id="43" name="Isosceles Triangle 42">
              <a:extLst>
                <a:ext uri="{FF2B5EF4-FFF2-40B4-BE49-F238E27FC236}">
                  <a16:creationId xmlns:a16="http://schemas.microsoft.com/office/drawing/2014/main" xmlns="" id="{55A7104F-330C-49BD-94F8-EBB4CCF547E6}"/>
                </a:ext>
              </a:extLst>
            </p:cNvPr>
            <p:cNvSpPr/>
            <p:nvPr userDrawn="1"/>
          </p:nvSpPr>
          <p:spPr>
            <a:xfrm rot="10800000">
              <a:off x="5208896" y="1563790"/>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4" name="Isosceles Triangle 43">
              <a:extLst>
                <a:ext uri="{FF2B5EF4-FFF2-40B4-BE49-F238E27FC236}">
                  <a16:creationId xmlns:a16="http://schemas.microsoft.com/office/drawing/2014/main" xmlns="" id="{5A9780A2-6533-425E-82DD-A1511C9A7D80}"/>
                </a:ext>
              </a:extLst>
            </p:cNvPr>
            <p:cNvSpPr/>
            <p:nvPr userDrawn="1"/>
          </p:nvSpPr>
          <p:spPr>
            <a:xfrm>
              <a:off x="5209615" y="6141927"/>
              <a:ext cx="1550482" cy="4578137"/>
            </a:xfrm>
            <a:prstGeom prst="triangle">
              <a:avLst/>
            </a:prstGeom>
            <a:gradFill flip="none" rotWithShape="1">
              <a:gsLst>
                <a:gs pos="44000">
                  <a:schemeClr val="accent1">
                    <a:lumMod val="5000"/>
                    <a:lumOff val="95000"/>
                    <a:alpha val="20000"/>
                  </a:schemeClr>
                </a:gs>
                <a:gs pos="6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6" name="Picture 5">
            <a:extLst>
              <a:ext uri="{FF2B5EF4-FFF2-40B4-BE49-F238E27FC236}">
                <a16:creationId xmlns:a16="http://schemas.microsoft.com/office/drawing/2014/main" xmlns="" id="{842276EB-D687-495A-8546-06097C1F73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59" t="1" r="1137" b="2764"/>
          <a:stretch/>
        </p:blipFill>
        <p:spPr>
          <a:xfrm>
            <a:off x="-2" y="3572254"/>
            <a:ext cx="12192002" cy="3297503"/>
          </a:xfrm>
          <a:prstGeom prst="rect">
            <a:avLst/>
          </a:prstGeom>
        </p:spPr>
      </p:pic>
      <p:grpSp>
        <p:nvGrpSpPr>
          <p:cNvPr id="40" name="Group 39">
            <a:extLst>
              <a:ext uri="{FF2B5EF4-FFF2-40B4-BE49-F238E27FC236}">
                <a16:creationId xmlns:a16="http://schemas.microsoft.com/office/drawing/2014/main" xmlns="" id="{BACBDD4E-0C0F-4583-99EE-CFA82DE7FC37}"/>
              </a:ext>
            </a:extLst>
          </p:cNvPr>
          <p:cNvGrpSpPr/>
          <p:nvPr userDrawn="1"/>
        </p:nvGrpSpPr>
        <p:grpSpPr>
          <a:xfrm rot="10800000">
            <a:off x="0" y="-1"/>
            <a:ext cx="10161918" cy="60385"/>
            <a:chOff x="1302588" y="6788989"/>
            <a:chExt cx="8695428" cy="69011"/>
          </a:xfrm>
          <a:solidFill>
            <a:srgbClr val="000000">
              <a:alpha val="50196"/>
            </a:srgbClr>
          </a:solidFill>
        </p:grpSpPr>
        <p:sp>
          <p:nvSpPr>
            <p:cNvPr id="41" name="Rectangle 40">
              <a:extLst>
                <a:ext uri="{FF2B5EF4-FFF2-40B4-BE49-F238E27FC236}">
                  <a16:creationId xmlns:a16="http://schemas.microsoft.com/office/drawing/2014/main" xmlns="" id="{A502287F-E541-49CA-8BBA-C2DC777EC53B}"/>
                </a:ext>
              </a:extLst>
            </p:cNvPr>
            <p:cNvSpPr/>
            <p:nvPr userDrawn="1"/>
          </p:nvSpPr>
          <p:spPr>
            <a:xfrm>
              <a:off x="1302588"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6" name="Rectangle 45">
              <a:extLst>
                <a:ext uri="{FF2B5EF4-FFF2-40B4-BE49-F238E27FC236}">
                  <a16:creationId xmlns:a16="http://schemas.microsoft.com/office/drawing/2014/main" xmlns="" id="{506CA525-02A5-4A49-A154-C8937162489A}"/>
                </a:ext>
              </a:extLst>
            </p:cNvPr>
            <p:cNvSpPr/>
            <p:nvPr userDrawn="1"/>
          </p:nvSpPr>
          <p:spPr>
            <a:xfrm>
              <a:off x="2544792"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7" name="Rectangle 46">
              <a:extLst>
                <a:ext uri="{FF2B5EF4-FFF2-40B4-BE49-F238E27FC236}">
                  <a16:creationId xmlns:a16="http://schemas.microsoft.com/office/drawing/2014/main" xmlns="" id="{EF956F6D-4CC0-44DA-8E3E-02C542D54A0F}"/>
                </a:ext>
              </a:extLst>
            </p:cNvPr>
            <p:cNvSpPr/>
            <p:nvPr userDrawn="1"/>
          </p:nvSpPr>
          <p:spPr>
            <a:xfrm>
              <a:off x="3786996"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8" name="Rectangle 47">
              <a:extLst>
                <a:ext uri="{FF2B5EF4-FFF2-40B4-BE49-F238E27FC236}">
                  <a16:creationId xmlns:a16="http://schemas.microsoft.com/office/drawing/2014/main" xmlns="" id="{8AD67B2E-711F-4502-AE8A-990AB4B62222}"/>
                </a:ext>
              </a:extLst>
            </p:cNvPr>
            <p:cNvSpPr/>
            <p:nvPr userDrawn="1"/>
          </p:nvSpPr>
          <p:spPr>
            <a:xfrm>
              <a:off x="5029200"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9" name="Rectangle 48">
              <a:extLst>
                <a:ext uri="{FF2B5EF4-FFF2-40B4-BE49-F238E27FC236}">
                  <a16:creationId xmlns:a16="http://schemas.microsoft.com/office/drawing/2014/main" xmlns="" id="{900540D0-5C80-4538-9B22-A2F5319E5160}"/>
                </a:ext>
              </a:extLst>
            </p:cNvPr>
            <p:cNvSpPr/>
            <p:nvPr userDrawn="1"/>
          </p:nvSpPr>
          <p:spPr>
            <a:xfrm>
              <a:off x="6271404"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50" name="Rectangle 49">
              <a:extLst>
                <a:ext uri="{FF2B5EF4-FFF2-40B4-BE49-F238E27FC236}">
                  <a16:creationId xmlns:a16="http://schemas.microsoft.com/office/drawing/2014/main" xmlns="" id="{659361A7-7F57-4972-BF5E-4615A2F60DFB}"/>
                </a:ext>
              </a:extLst>
            </p:cNvPr>
            <p:cNvSpPr/>
            <p:nvPr userDrawn="1"/>
          </p:nvSpPr>
          <p:spPr>
            <a:xfrm>
              <a:off x="7513608"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51" name="Rectangle 50">
              <a:extLst>
                <a:ext uri="{FF2B5EF4-FFF2-40B4-BE49-F238E27FC236}">
                  <a16:creationId xmlns:a16="http://schemas.microsoft.com/office/drawing/2014/main" xmlns="" id="{38DB9A54-B76E-42C7-964E-8B32AF62BC4A}"/>
                </a:ext>
              </a:extLst>
            </p:cNvPr>
            <p:cNvSpPr/>
            <p:nvPr userDrawn="1"/>
          </p:nvSpPr>
          <p:spPr>
            <a:xfrm>
              <a:off x="8755812" y="6788989"/>
              <a:ext cx="1242204" cy="69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39" name="Graphic 38">
            <a:extLst>
              <a:ext uri="{FF2B5EF4-FFF2-40B4-BE49-F238E27FC236}">
                <a16:creationId xmlns:a16="http://schemas.microsoft.com/office/drawing/2014/main" xmlns="" id="{6488422E-2753-43DF-98FB-998C235155B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161918" y="0"/>
            <a:ext cx="1885420" cy="3289598"/>
          </a:xfrm>
          <a:prstGeom prst="rect">
            <a:avLst/>
          </a:prstGeom>
        </p:spPr>
      </p:pic>
    </p:spTree>
    <p:extLst>
      <p:ext uri="{BB962C8B-B14F-4D97-AF65-F5344CB8AC3E}">
        <p14:creationId xmlns:p14="http://schemas.microsoft.com/office/powerpoint/2010/main" val="117268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remove"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
                                        <p:tgtEl>
                                          <p:spTgt spid="25"/>
                                        </p:tgtEl>
                                      </p:cBhvr>
                                    </p:animEffect>
                                  </p:childTnLst>
                                </p:cTn>
                              </p:par>
                              <p:par>
                                <p:cTn id="8" presetID="10" presetClass="entr" presetSubtype="0" repeatCount="indefinite" fill="remove"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
                                        <p:tgtEl>
                                          <p:spTgt spid="26"/>
                                        </p:tgtEl>
                                      </p:cBhvr>
                                    </p:animEffect>
                                  </p:childTnLst>
                                </p:cTn>
                              </p:par>
                              <p:par>
                                <p:cTn id="11" presetID="10" presetClass="entr" presetSubtype="0" repeatCount="indefinite" fill="remove"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00"/>
                                        <p:tgtEl>
                                          <p:spTgt spid="27"/>
                                        </p:tgtEl>
                                      </p:cBhvr>
                                    </p:animEffect>
                                  </p:childTnLst>
                                </p:cTn>
                              </p:par>
                              <p:par>
                                <p:cTn id="14" presetID="10" presetClass="entr" presetSubtype="0" repeatCount="indefinite" fill="remove" grpId="0" nodeType="withEffect">
                                  <p:stCondLst>
                                    <p:cond delay="15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00"/>
                                        <p:tgtEl>
                                          <p:spTgt spid="28"/>
                                        </p:tgtEl>
                                      </p:cBhvr>
                                    </p:animEffect>
                                  </p:childTnLst>
                                </p:cTn>
                              </p:par>
                              <p:par>
                                <p:cTn id="17" presetID="10" presetClass="entr" presetSubtype="0" repeatCount="indefinite" fill="remove" grpId="0" nodeType="withEffect">
                                  <p:stCondLst>
                                    <p:cond delay="2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00"/>
                                        <p:tgtEl>
                                          <p:spTgt spid="29"/>
                                        </p:tgtEl>
                                      </p:cBhvr>
                                    </p:animEffect>
                                  </p:childTnLst>
                                </p:cTn>
                              </p:par>
                              <p:par>
                                <p:cTn id="20" presetID="10" presetClass="entr" presetSubtype="0" repeatCount="indefinite" fill="remove" grpId="0" nodeType="withEffect">
                                  <p:stCondLst>
                                    <p:cond delay="25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200"/>
                                        <p:tgtEl>
                                          <p:spTgt spid="30"/>
                                        </p:tgtEl>
                                      </p:cBhvr>
                                    </p:animEffect>
                                  </p:childTnLst>
                                </p:cTn>
                              </p:par>
                              <p:par>
                                <p:cTn id="23" presetID="10" presetClass="entr" presetSubtype="0" repeatCount="indefinite" fill="remove"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00"/>
                                        <p:tgtEl>
                                          <p:spTgt spid="31"/>
                                        </p:tgtEl>
                                      </p:cBhvr>
                                    </p:animEffect>
                                  </p:childTnLst>
                                </p:cTn>
                              </p:par>
                              <p:par>
                                <p:cTn id="26" presetID="8" presetClass="emph" presetSubtype="0" repeatCount="indefinite" accel="16667" decel="16667" autoRev="1" fill="hold" nodeType="withEffect">
                                  <p:stCondLst>
                                    <p:cond delay="0"/>
                                  </p:stCondLst>
                                  <p:childTnLst>
                                    <p:animRot by="2520000">
                                      <p:cBhvr>
                                        <p:cTn id="27" dur="1500" fill="hold"/>
                                        <p:tgtEl>
                                          <p:spTgt spid="35"/>
                                        </p:tgtEl>
                                        <p:attrNameLst>
                                          <p:attrName>r</p:attrName>
                                        </p:attrNameLst>
                                      </p:cBhvr>
                                    </p:animRot>
                                  </p:childTnLst>
                                </p:cTn>
                              </p:par>
                              <p:par>
                                <p:cTn id="28" presetID="8" presetClass="emph" presetSubtype="0" repeatCount="indefinite" accel="16667" decel="16667" autoRev="1" fill="hold" nodeType="withEffect">
                                  <p:stCondLst>
                                    <p:cond delay="0"/>
                                  </p:stCondLst>
                                  <p:childTnLst>
                                    <p:animRot by="-3300000">
                                      <p:cBhvr>
                                        <p:cTn id="29" dur="2400" fill="hold"/>
                                        <p:tgtEl>
                                          <p:spTgt spid="36"/>
                                        </p:tgtEl>
                                        <p:attrNameLst>
                                          <p:attrName>r</p:attrName>
                                        </p:attrNameLst>
                                      </p:cBhvr>
                                    </p:animRot>
                                  </p:childTnLst>
                                </p:cTn>
                              </p:par>
                              <p:par>
                                <p:cTn id="30" presetID="8" presetClass="emph" presetSubtype="0" repeatCount="indefinite" accel="16667" decel="16667" autoRev="1" fill="hold" nodeType="withEffect">
                                  <p:stCondLst>
                                    <p:cond delay="0"/>
                                  </p:stCondLst>
                                  <p:childTnLst>
                                    <p:animRot by="3300000">
                                      <p:cBhvr>
                                        <p:cTn id="31" dur="1800" fill="hold"/>
                                        <p:tgtEl>
                                          <p:spTgt spid="42"/>
                                        </p:tgtEl>
                                        <p:attrNameLst>
                                          <p:attrName>r</p:attrName>
                                        </p:attrNameLst>
                                      </p:cBhvr>
                                    </p:animRot>
                                  </p:childTnLst>
                                </p:cTn>
                              </p:par>
                              <p:par>
                                <p:cTn id="32" presetID="8" presetClass="emph" presetSubtype="0" repeatCount="indefinite" accel="16667" decel="16667" autoRev="1" fill="hold" nodeType="withEffect">
                                  <p:stCondLst>
                                    <p:cond delay="0"/>
                                  </p:stCondLst>
                                  <p:childTnLst>
                                    <p:animRot by="2700000">
                                      <p:cBhvr>
                                        <p:cTn id="33" dur="1500" fill="hold"/>
                                        <p:tgtEl>
                                          <p:spTgt spid="52"/>
                                        </p:tgtEl>
                                        <p:attrNameLst>
                                          <p:attrName>r</p:attrName>
                                        </p:attrNameLst>
                                      </p:cBhvr>
                                    </p:animRot>
                                  </p:childTnLst>
                                </p:cTn>
                              </p:par>
                              <p:par>
                                <p:cTn id="34" presetID="8" presetClass="emph" presetSubtype="0" repeatCount="indefinite" accel="16667" decel="16667" autoRev="1" fill="hold" nodeType="withEffect">
                                  <p:stCondLst>
                                    <p:cond delay="0"/>
                                  </p:stCondLst>
                                  <p:childTnLst>
                                    <p:animRot by="-1200000">
                                      <p:cBhvr>
                                        <p:cTn id="35" dur="1800" fill="hold"/>
                                        <p:tgtEl>
                                          <p:spTgt spid="55"/>
                                        </p:tgtEl>
                                        <p:attrNameLst>
                                          <p:attrName>r</p:attrName>
                                        </p:attrNameLst>
                                      </p:cBhvr>
                                    </p:animRot>
                                  </p:childTnLst>
                                </p:cTn>
                              </p:par>
                              <p:par>
                                <p:cTn id="36" presetID="8" presetClass="emph" presetSubtype="0" repeatCount="indefinite" accel="16500" decel="16500" autoRev="1" fill="hold" nodeType="withEffect">
                                  <p:stCondLst>
                                    <p:cond delay="0"/>
                                  </p:stCondLst>
                                  <p:childTnLst>
                                    <p:animRot by="3600000">
                                      <p:cBhvr>
                                        <p:cTn id="37" dur="2000" fill="hold"/>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11E15262-BE68-4320-B294-64C9356820A6}"/>
              </a:ext>
            </a:extLst>
          </p:cNvPr>
          <p:cNvGrpSpPr/>
          <p:nvPr userDrawn="1"/>
        </p:nvGrpSpPr>
        <p:grpSpPr>
          <a:xfrm>
            <a:off x="0" y="6797615"/>
            <a:ext cx="12191999" cy="60385"/>
            <a:chOff x="1302588" y="6788989"/>
            <a:chExt cx="8695428" cy="69011"/>
          </a:xfrm>
        </p:grpSpPr>
        <p:sp>
          <p:nvSpPr>
            <p:cNvPr id="16" name="Rectangle 15">
              <a:extLst>
                <a:ext uri="{FF2B5EF4-FFF2-40B4-BE49-F238E27FC236}">
                  <a16:creationId xmlns:a16="http://schemas.microsoft.com/office/drawing/2014/main" xmlns="" id="{F602F8CB-F8C7-4827-8965-ADEBF30A9A07}"/>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7" name="Rectangle 16">
              <a:extLst>
                <a:ext uri="{FF2B5EF4-FFF2-40B4-BE49-F238E27FC236}">
                  <a16:creationId xmlns:a16="http://schemas.microsoft.com/office/drawing/2014/main" xmlns="" id="{EA94D564-8C43-4A0F-9659-4136C4259467}"/>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8" name="Rectangle 17">
              <a:extLst>
                <a:ext uri="{FF2B5EF4-FFF2-40B4-BE49-F238E27FC236}">
                  <a16:creationId xmlns:a16="http://schemas.microsoft.com/office/drawing/2014/main" xmlns="" id="{2E9F5569-5A8C-4628-8419-8E2A4751D0AE}"/>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9" name="Rectangle 18">
              <a:extLst>
                <a:ext uri="{FF2B5EF4-FFF2-40B4-BE49-F238E27FC236}">
                  <a16:creationId xmlns:a16="http://schemas.microsoft.com/office/drawing/2014/main" xmlns="" id="{C15703A2-6CC2-445E-AC25-371A7F5100C8}"/>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0" name="Rectangle 19">
              <a:extLst>
                <a:ext uri="{FF2B5EF4-FFF2-40B4-BE49-F238E27FC236}">
                  <a16:creationId xmlns:a16="http://schemas.microsoft.com/office/drawing/2014/main" xmlns="" id="{CC209EE2-69FC-4763-99FE-BE9A52A9B5C8}"/>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1" name="Rectangle 20">
              <a:extLst>
                <a:ext uri="{FF2B5EF4-FFF2-40B4-BE49-F238E27FC236}">
                  <a16:creationId xmlns:a16="http://schemas.microsoft.com/office/drawing/2014/main" xmlns="" id="{BFFB862F-FE89-4E0D-8C9E-616CADE66E04}"/>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2" name="Rectangle 21">
              <a:extLst>
                <a:ext uri="{FF2B5EF4-FFF2-40B4-BE49-F238E27FC236}">
                  <a16:creationId xmlns:a16="http://schemas.microsoft.com/office/drawing/2014/main" xmlns="" id="{B385977D-D77A-456E-ADCB-3E10C3764C0C}"/>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12" name="Graphic 11">
            <a:extLst>
              <a:ext uri="{FF2B5EF4-FFF2-40B4-BE49-F238E27FC236}">
                <a16:creationId xmlns:a16="http://schemas.microsoft.com/office/drawing/2014/main" xmlns="" id="{876AE2A3-2435-4C84-B8C1-8BF2C1C7DA1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05776" y="6306441"/>
            <a:ext cx="2613694" cy="343213"/>
          </a:xfrm>
          <a:prstGeom prst="rect">
            <a:avLst/>
          </a:prstGeom>
        </p:spPr>
      </p:pic>
      <p:sp>
        <p:nvSpPr>
          <p:cNvPr id="13" name="Text Placeholder 6">
            <a:extLst>
              <a:ext uri="{FF2B5EF4-FFF2-40B4-BE49-F238E27FC236}">
                <a16:creationId xmlns:a16="http://schemas.microsoft.com/office/drawing/2014/main" xmlns="" id="{CE35DCFF-71D7-4C92-ADBB-805DD871681B}"/>
              </a:ext>
            </a:extLst>
          </p:cNvPr>
          <p:cNvSpPr txBox="1">
            <a:spLocks/>
          </p:cNvSpPr>
          <p:nvPr userDrawn="1"/>
        </p:nvSpPr>
        <p:spPr>
          <a:xfrm>
            <a:off x="3222357" y="6324158"/>
            <a:ext cx="8663867" cy="215444"/>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NZ" sz="1400" b="1" spc="0" dirty="0">
                <a:solidFill>
                  <a:srgbClr val="000000">
                    <a:alpha val="50000"/>
                  </a:srgbClr>
                </a:solidFill>
                <a:latin typeface="Open Sans"/>
              </a:rPr>
              <a:t>#</a:t>
            </a:r>
            <a:r>
              <a:rPr lang="en-NZ" sz="1400" b="1" spc="0" dirty="0" err="1">
                <a:solidFill>
                  <a:srgbClr val="000000">
                    <a:alpha val="50000"/>
                  </a:srgbClr>
                </a:solidFill>
                <a:latin typeface="Open Sans"/>
              </a:rPr>
              <a:t>CareerExperience</a:t>
            </a:r>
            <a:r>
              <a:rPr lang="en-NZ" sz="1400" b="1" spc="0" dirty="0">
                <a:solidFill>
                  <a:srgbClr val="000000">
                    <a:alpha val="50000"/>
                  </a:srgbClr>
                </a:solidFill>
                <a:latin typeface="Open Sans"/>
              </a:rPr>
              <a:t> Pitch-Offs   </a:t>
            </a:r>
            <a:r>
              <a:rPr lang="en-NZ" sz="1400" spc="0" dirty="0">
                <a:solidFill>
                  <a:srgbClr val="000000">
                    <a:alpha val="50000"/>
                  </a:srgbClr>
                </a:solidFill>
                <a:latin typeface="Open Sans"/>
              </a:rPr>
              <a:t>#Fuel50Sydney2017</a:t>
            </a:r>
          </a:p>
        </p:txBody>
      </p:sp>
      <p:pic>
        <p:nvPicPr>
          <p:cNvPr id="23" name="Picture 22">
            <a:extLst>
              <a:ext uri="{FF2B5EF4-FFF2-40B4-BE49-F238E27FC236}">
                <a16:creationId xmlns:a16="http://schemas.microsoft.com/office/drawing/2014/main" xmlns="" id="{4A76DB31-A805-41EB-8CA8-A344F50F6C89}"/>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222357" y="6161880"/>
            <a:ext cx="540000" cy="540000"/>
          </a:xfrm>
          <a:prstGeom prst="rect">
            <a:avLst/>
          </a:prstGeom>
        </p:spPr>
      </p:pic>
    </p:spTree>
    <p:extLst>
      <p:ext uri="{BB962C8B-B14F-4D97-AF65-F5344CB8AC3E}">
        <p14:creationId xmlns:p14="http://schemas.microsoft.com/office/powerpoint/2010/main" val="3699431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ature (Red)">
    <p:bg>
      <p:bgPr>
        <a:gradFill flip="none" rotWithShape="1">
          <a:gsLst>
            <a:gs pos="62000">
              <a:schemeClr val="accent1"/>
            </a:gs>
            <a:gs pos="100000">
              <a:schemeClr val="accent1">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9CD9E0DA-5800-4D69-B316-2A51EEAA0048}"/>
              </a:ext>
            </a:extLst>
          </p:cNvPr>
          <p:cNvGrpSpPr/>
          <p:nvPr userDrawn="1"/>
        </p:nvGrpSpPr>
        <p:grpSpPr>
          <a:xfrm>
            <a:off x="0" y="6797615"/>
            <a:ext cx="12191999" cy="60385"/>
            <a:chOff x="1302588" y="6788989"/>
            <a:chExt cx="8695428" cy="69011"/>
          </a:xfrm>
        </p:grpSpPr>
        <p:sp>
          <p:nvSpPr>
            <p:cNvPr id="38" name="Rectangle 37">
              <a:extLst>
                <a:ext uri="{FF2B5EF4-FFF2-40B4-BE49-F238E27FC236}">
                  <a16:creationId xmlns:a16="http://schemas.microsoft.com/office/drawing/2014/main" xmlns="" id="{D3AFE0F0-6DEE-4AC1-96CA-373F2782CB62}"/>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9" name="Rectangle 38">
              <a:extLst>
                <a:ext uri="{FF2B5EF4-FFF2-40B4-BE49-F238E27FC236}">
                  <a16:creationId xmlns:a16="http://schemas.microsoft.com/office/drawing/2014/main" xmlns="" id="{D3955BA7-CBB4-438A-8321-24CD9573F989}"/>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0" name="Rectangle 39">
              <a:extLst>
                <a:ext uri="{FF2B5EF4-FFF2-40B4-BE49-F238E27FC236}">
                  <a16:creationId xmlns:a16="http://schemas.microsoft.com/office/drawing/2014/main" xmlns="" id="{DA4CED1F-D2C3-4471-8683-6AB0E8389DE4}"/>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1" name="Rectangle 40">
              <a:extLst>
                <a:ext uri="{FF2B5EF4-FFF2-40B4-BE49-F238E27FC236}">
                  <a16:creationId xmlns:a16="http://schemas.microsoft.com/office/drawing/2014/main" xmlns="" id="{BE5E1CEC-47A6-4905-BF94-8FC7B5A8751C}"/>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2" name="Rectangle 41">
              <a:extLst>
                <a:ext uri="{FF2B5EF4-FFF2-40B4-BE49-F238E27FC236}">
                  <a16:creationId xmlns:a16="http://schemas.microsoft.com/office/drawing/2014/main" xmlns="" id="{8FE5CD02-F4BC-4F42-8E8F-5999C4B232C3}"/>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3" name="Rectangle 42">
              <a:extLst>
                <a:ext uri="{FF2B5EF4-FFF2-40B4-BE49-F238E27FC236}">
                  <a16:creationId xmlns:a16="http://schemas.microsoft.com/office/drawing/2014/main" xmlns="" id="{CDE114ED-7F61-4CD3-B00E-C6506D8EDEC5}"/>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4" name="Rectangle 43">
              <a:extLst>
                <a:ext uri="{FF2B5EF4-FFF2-40B4-BE49-F238E27FC236}">
                  <a16:creationId xmlns:a16="http://schemas.microsoft.com/office/drawing/2014/main" xmlns="" id="{4135DD42-DA54-4CE5-A03A-BECD4ECD0BA0}"/>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45" name="Graphic 44">
            <a:extLst>
              <a:ext uri="{FF2B5EF4-FFF2-40B4-BE49-F238E27FC236}">
                <a16:creationId xmlns:a16="http://schemas.microsoft.com/office/drawing/2014/main" xmlns="" id="{D65C9CF3-D936-4B18-9327-8EC2EAC946D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53554" y="0"/>
            <a:ext cx="993783" cy="1733909"/>
          </a:xfrm>
          <a:prstGeom prst="rect">
            <a:avLst/>
          </a:prstGeom>
        </p:spPr>
      </p:pic>
      <p:pic>
        <p:nvPicPr>
          <p:cNvPr id="12" name="Graphic 11">
            <a:extLst>
              <a:ext uri="{FF2B5EF4-FFF2-40B4-BE49-F238E27FC236}">
                <a16:creationId xmlns:a16="http://schemas.microsoft.com/office/drawing/2014/main" xmlns="" id="{12633B2E-FB4E-48D3-9880-32359877ACF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5776" y="6306441"/>
            <a:ext cx="2613694" cy="343213"/>
          </a:xfrm>
          <a:prstGeom prst="rect">
            <a:avLst/>
          </a:prstGeom>
        </p:spPr>
      </p:pic>
      <p:sp>
        <p:nvSpPr>
          <p:cNvPr id="13" name="Text Placeholder 6">
            <a:extLst>
              <a:ext uri="{FF2B5EF4-FFF2-40B4-BE49-F238E27FC236}">
                <a16:creationId xmlns:a16="http://schemas.microsoft.com/office/drawing/2014/main" xmlns="" id="{56BB2B8E-446B-4CD6-953C-D99A11C98278}"/>
              </a:ext>
            </a:extLst>
          </p:cNvPr>
          <p:cNvSpPr txBox="1">
            <a:spLocks/>
          </p:cNvSpPr>
          <p:nvPr userDrawn="1"/>
        </p:nvSpPr>
        <p:spPr>
          <a:xfrm>
            <a:off x="3222357" y="6324158"/>
            <a:ext cx="8663867" cy="215444"/>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NZ" sz="1400" b="1" spc="0" dirty="0">
                <a:solidFill>
                  <a:srgbClr val="000000">
                    <a:alpha val="50000"/>
                  </a:srgbClr>
                </a:solidFill>
                <a:latin typeface="Open Sans"/>
              </a:rPr>
              <a:t>#</a:t>
            </a:r>
            <a:r>
              <a:rPr lang="en-NZ" sz="1400" b="1" spc="0" dirty="0" err="1">
                <a:solidFill>
                  <a:srgbClr val="000000">
                    <a:alpha val="50000"/>
                  </a:srgbClr>
                </a:solidFill>
                <a:latin typeface="Open Sans"/>
              </a:rPr>
              <a:t>CareerExperience</a:t>
            </a:r>
            <a:r>
              <a:rPr lang="en-NZ" sz="1400" b="1" spc="0" dirty="0">
                <a:solidFill>
                  <a:srgbClr val="000000">
                    <a:alpha val="50000"/>
                  </a:srgbClr>
                </a:solidFill>
                <a:latin typeface="Open Sans"/>
              </a:rPr>
              <a:t> Pitch-Offs   </a:t>
            </a:r>
            <a:r>
              <a:rPr lang="en-NZ" sz="1400" spc="0" dirty="0">
                <a:solidFill>
                  <a:srgbClr val="000000">
                    <a:alpha val="50000"/>
                  </a:srgbClr>
                </a:solidFill>
                <a:latin typeface="Open Sans"/>
              </a:rPr>
              <a:t>#Fuel50Sydney2017</a:t>
            </a:r>
          </a:p>
        </p:txBody>
      </p:sp>
    </p:spTree>
    <p:extLst>
      <p:ext uri="{BB962C8B-B14F-4D97-AF65-F5344CB8AC3E}">
        <p14:creationId xmlns:p14="http://schemas.microsoft.com/office/powerpoint/2010/main" val="165689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eature (Violet)">
    <p:bg>
      <p:bgPr>
        <a:gradFill flip="none" rotWithShape="1">
          <a:gsLst>
            <a:gs pos="0">
              <a:schemeClr val="accent2"/>
            </a:gs>
            <a:gs pos="100000">
              <a:schemeClr val="accent3"/>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xmlns="" id="{64F93F89-AE33-4281-BF92-938D20080B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53554" y="0"/>
            <a:ext cx="993783" cy="1733909"/>
          </a:xfrm>
          <a:prstGeom prst="rect">
            <a:avLst/>
          </a:prstGeom>
        </p:spPr>
      </p:pic>
      <p:grpSp>
        <p:nvGrpSpPr>
          <p:cNvPr id="37" name="Group 36">
            <a:extLst>
              <a:ext uri="{FF2B5EF4-FFF2-40B4-BE49-F238E27FC236}">
                <a16:creationId xmlns:a16="http://schemas.microsoft.com/office/drawing/2014/main" xmlns="" id="{9CD9E0DA-5800-4D69-B316-2A51EEAA0048}"/>
              </a:ext>
            </a:extLst>
          </p:cNvPr>
          <p:cNvGrpSpPr/>
          <p:nvPr userDrawn="1"/>
        </p:nvGrpSpPr>
        <p:grpSpPr>
          <a:xfrm>
            <a:off x="0" y="6797615"/>
            <a:ext cx="12191999" cy="60385"/>
            <a:chOff x="1302588" y="6788989"/>
            <a:chExt cx="8695428" cy="69011"/>
          </a:xfrm>
        </p:grpSpPr>
        <p:sp>
          <p:nvSpPr>
            <p:cNvPr id="38" name="Rectangle 37">
              <a:extLst>
                <a:ext uri="{FF2B5EF4-FFF2-40B4-BE49-F238E27FC236}">
                  <a16:creationId xmlns:a16="http://schemas.microsoft.com/office/drawing/2014/main" xmlns="" id="{D3AFE0F0-6DEE-4AC1-96CA-373F2782CB62}"/>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9" name="Rectangle 38">
              <a:extLst>
                <a:ext uri="{FF2B5EF4-FFF2-40B4-BE49-F238E27FC236}">
                  <a16:creationId xmlns:a16="http://schemas.microsoft.com/office/drawing/2014/main" xmlns="" id="{D3955BA7-CBB4-438A-8321-24CD9573F989}"/>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0" name="Rectangle 39">
              <a:extLst>
                <a:ext uri="{FF2B5EF4-FFF2-40B4-BE49-F238E27FC236}">
                  <a16:creationId xmlns:a16="http://schemas.microsoft.com/office/drawing/2014/main" xmlns="" id="{DA4CED1F-D2C3-4471-8683-6AB0E8389DE4}"/>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1" name="Rectangle 40">
              <a:extLst>
                <a:ext uri="{FF2B5EF4-FFF2-40B4-BE49-F238E27FC236}">
                  <a16:creationId xmlns:a16="http://schemas.microsoft.com/office/drawing/2014/main" xmlns="" id="{BE5E1CEC-47A6-4905-BF94-8FC7B5A8751C}"/>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2" name="Rectangle 41">
              <a:extLst>
                <a:ext uri="{FF2B5EF4-FFF2-40B4-BE49-F238E27FC236}">
                  <a16:creationId xmlns:a16="http://schemas.microsoft.com/office/drawing/2014/main" xmlns="" id="{8FE5CD02-F4BC-4F42-8E8F-5999C4B232C3}"/>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3" name="Rectangle 42">
              <a:extLst>
                <a:ext uri="{FF2B5EF4-FFF2-40B4-BE49-F238E27FC236}">
                  <a16:creationId xmlns:a16="http://schemas.microsoft.com/office/drawing/2014/main" xmlns="" id="{CDE114ED-7F61-4CD3-B00E-C6506D8EDEC5}"/>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4" name="Rectangle 43">
              <a:extLst>
                <a:ext uri="{FF2B5EF4-FFF2-40B4-BE49-F238E27FC236}">
                  <a16:creationId xmlns:a16="http://schemas.microsoft.com/office/drawing/2014/main" xmlns="" id="{4135DD42-DA54-4CE5-A03A-BECD4ECD0BA0}"/>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12" name="Graphic 11">
            <a:extLst>
              <a:ext uri="{FF2B5EF4-FFF2-40B4-BE49-F238E27FC236}">
                <a16:creationId xmlns:a16="http://schemas.microsoft.com/office/drawing/2014/main" xmlns="" id="{3FC19A97-40F9-45B9-ABD7-D3BCDD234BE5}"/>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5776" y="6306441"/>
            <a:ext cx="2613694" cy="343213"/>
          </a:xfrm>
          <a:prstGeom prst="rect">
            <a:avLst/>
          </a:prstGeom>
        </p:spPr>
      </p:pic>
      <p:sp>
        <p:nvSpPr>
          <p:cNvPr id="13" name="Text Placeholder 6">
            <a:extLst>
              <a:ext uri="{FF2B5EF4-FFF2-40B4-BE49-F238E27FC236}">
                <a16:creationId xmlns:a16="http://schemas.microsoft.com/office/drawing/2014/main" xmlns="" id="{B113FCE5-1879-4412-BF53-5076BB9E5787}"/>
              </a:ext>
            </a:extLst>
          </p:cNvPr>
          <p:cNvSpPr txBox="1">
            <a:spLocks/>
          </p:cNvSpPr>
          <p:nvPr userDrawn="1"/>
        </p:nvSpPr>
        <p:spPr>
          <a:xfrm>
            <a:off x="3222357" y="6324158"/>
            <a:ext cx="8663867" cy="215444"/>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NZ" sz="1400" b="1" spc="0" dirty="0">
                <a:solidFill>
                  <a:srgbClr val="000000">
                    <a:alpha val="50000"/>
                  </a:srgbClr>
                </a:solidFill>
                <a:latin typeface="Open Sans"/>
              </a:rPr>
              <a:t>#</a:t>
            </a:r>
            <a:r>
              <a:rPr lang="en-NZ" sz="1400" b="1" spc="0" dirty="0" err="1">
                <a:solidFill>
                  <a:srgbClr val="000000">
                    <a:alpha val="50000"/>
                  </a:srgbClr>
                </a:solidFill>
                <a:latin typeface="Open Sans"/>
              </a:rPr>
              <a:t>CareerExperience</a:t>
            </a:r>
            <a:r>
              <a:rPr lang="en-NZ" sz="1400" b="1" spc="0" dirty="0">
                <a:solidFill>
                  <a:srgbClr val="000000">
                    <a:alpha val="50000"/>
                  </a:srgbClr>
                </a:solidFill>
                <a:latin typeface="Open Sans"/>
              </a:rPr>
              <a:t> Pitch-Offs   </a:t>
            </a:r>
            <a:r>
              <a:rPr lang="en-NZ" sz="1400" spc="0" dirty="0">
                <a:solidFill>
                  <a:srgbClr val="000000">
                    <a:alpha val="50000"/>
                  </a:srgbClr>
                </a:solidFill>
                <a:latin typeface="Open Sans"/>
              </a:rPr>
              <a:t>#Fuel50Sydney2017</a:t>
            </a:r>
          </a:p>
        </p:txBody>
      </p:sp>
    </p:spTree>
    <p:extLst>
      <p:ext uri="{BB962C8B-B14F-4D97-AF65-F5344CB8AC3E}">
        <p14:creationId xmlns:p14="http://schemas.microsoft.com/office/powerpoint/2010/main" val="326407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 (Indigo)">
    <p:bg>
      <p:bgPr>
        <a:gradFill flip="none" rotWithShape="1">
          <a:gsLst>
            <a:gs pos="0">
              <a:schemeClr val="accent5"/>
            </a:gs>
            <a:gs pos="100000">
              <a:schemeClr val="accent4"/>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xmlns="" id="{64F93F89-AE33-4281-BF92-938D20080B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53554" y="0"/>
            <a:ext cx="993783" cy="1733909"/>
          </a:xfrm>
          <a:prstGeom prst="rect">
            <a:avLst/>
          </a:prstGeom>
        </p:spPr>
      </p:pic>
      <p:grpSp>
        <p:nvGrpSpPr>
          <p:cNvPr id="37" name="Group 36">
            <a:extLst>
              <a:ext uri="{FF2B5EF4-FFF2-40B4-BE49-F238E27FC236}">
                <a16:creationId xmlns:a16="http://schemas.microsoft.com/office/drawing/2014/main" xmlns="" id="{9CD9E0DA-5800-4D69-B316-2A51EEAA0048}"/>
              </a:ext>
            </a:extLst>
          </p:cNvPr>
          <p:cNvGrpSpPr/>
          <p:nvPr userDrawn="1"/>
        </p:nvGrpSpPr>
        <p:grpSpPr>
          <a:xfrm>
            <a:off x="0" y="6797615"/>
            <a:ext cx="12191999" cy="60385"/>
            <a:chOff x="1302588" y="6788989"/>
            <a:chExt cx="8695428" cy="69011"/>
          </a:xfrm>
        </p:grpSpPr>
        <p:sp>
          <p:nvSpPr>
            <p:cNvPr id="38" name="Rectangle 37">
              <a:extLst>
                <a:ext uri="{FF2B5EF4-FFF2-40B4-BE49-F238E27FC236}">
                  <a16:creationId xmlns:a16="http://schemas.microsoft.com/office/drawing/2014/main" xmlns="" id="{D3AFE0F0-6DEE-4AC1-96CA-373F2782CB62}"/>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9" name="Rectangle 38">
              <a:extLst>
                <a:ext uri="{FF2B5EF4-FFF2-40B4-BE49-F238E27FC236}">
                  <a16:creationId xmlns:a16="http://schemas.microsoft.com/office/drawing/2014/main" xmlns="" id="{D3955BA7-CBB4-438A-8321-24CD9573F989}"/>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0" name="Rectangle 39">
              <a:extLst>
                <a:ext uri="{FF2B5EF4-FFF2-40B4-BE49-F238E27FC236}">
                  <a16:creationId xmlns:a16="http://schemas.microsoft.com/office/drawing/2014/main" xmlns="" id="{DA4CED1F-D2C3-4471-8683-6AB0E8389DE4}"/>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1" name="Rectangle 40">
              <a:extLst>
                <a:ext uri="{FF2B5EF4-FFF2-40B4-BE49-F238E27FC236}">
                  <a16:creationId xmlns:a16="http://schemas.microsoft.com/office/drawing/2014/main" xmlns="" id="{BE5E1CEC-47A6-4905-BF94-8FC7B5A8751C}"/>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2" name="Rectangle 41">
              <a:extLst>
                <a:ext uri="{FF2B5EF4-FFF2-40B4-BE49-F238E27FC236}">
                  <a16:creationId xmlns:a16="http://schemas.microsoft.com/office/drawing/2014/main" xmlns="" id="{8FE5CD02-F4BC-4F42-8E8F-5999C4B232C3}"/>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3" name="Rectangle 42">
              <a:extLst>
                <a:ext uri="{FF2B5EF4-FFF2-40B4-BE49-F238E27FC236}">
                  <a16:creationId xmlns:a16="http://schemas.microsoft.com/office/drawing/2014/main" xmlns="" id="{CDE114ED-7F61-4CD3-B00E-C6506D8EDEC5}"/>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4" name="Rectangle 43">
              <a:extLst>
                <a:ext uri="{FF2B5EF4-FFF2-40B4-BE49-F238E27FC236}">
                  <a16:creationId xmlns:a16="http://schemas.microsoft.com/office/drawing/2014/main" xmlns="" id="{4135DD42-DA54-4CE5-A03A-BECD4ECD0BA0}"/>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12" name="Graphic 11">
            <a:extLst>
              <a:ext uri="{FF2B5EF4-FFF2-40B4-BE49-F238E27FC236}">
                <a16:creationId xmlns:a16="http://schemas.microsoft.com/office/drawing/2014/main" xmlns="" id="{46B4D574-E858-462A-AC44-FB9EE8AE521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5776" y="6306441"/>
            <a:ext cx="2613694" cy="343213"/>
          </a:xfrm>
          <a:prstGeom prst="rect">
            <a:avLst/>
          </a:prstGeom>
        </p:spPr>
      </p:pic>
      <p:sp>
        <p:nvSpPr>
          <p:cNvPr id="13" name="Text Placeholder 6">
            <a:extLst>
              <a:ext uri="{FF2B5EF4-FFF2-40B4-BE49-F238E27FC236}">
                <a16:creationId xmlns:a16="http://schemas.microsoft.com/office/drawing/2014/main" xmlns="" id="{A6957A9E-6E43-45C2-9627-D31A6C713A47}"/>
              </a:ext>
            </a:extLst>
          </p:cNvPr>
          <p:cNvSpPr txBox="1">
            <a:spLocks/>
          </p:cNvSpPr>
          <p:nvPr userDrawn="1"/>
        </p:nvSpPr>
        <p:spPr>
          <a:xfrm>
            <a:off x="3222357" y="6324158"/>
            <a:ext cx="8663867" cy="215444"/>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NZ" sz="1400" b="1" spc="0" dirty="0">
                <a:solidFill>
                  <a:srgbClr val="000000">
                    <a:alpha val="50000"/>
                  </a:srgbClr>
                </a:solidFill>
                <a:latin typeface="Open Sans"/>
              </a:rPr>
              <a:t>#</a:t>
            </a:r>
            <a:r>
              <a:rPr lang="en-NZ" sz="1400" b="1" spc="0" dirty="0" err="1">
                <a:solidFill>
                  <a:srgbClr val="000000">
                    <a:alpha val="50000"/>
                  </a:srgbClr>
                </a:solidFill>
                <a:latin typeface="Open Sans"/>
              </a:rPr>
              <a:t>CareerExperience</a:t>
            </a:r>
            <a:r>
              <a:rPr lang="en-NZ" sz="1400" b="1" spc="0" dirty="0">
                <a:solidFill>
                  <a:srgbClr val="000000">
                    <a:alpha val="50000"/>
                  </a:srgbClr>
                </a:solidFill>
                <a:latin typeface="Open Sans"/>
              </a:rPr>
              <a:t> Pitch-Offs   </a:t>
            </a:r>
            <a:r>
              <a:rPr lang="en-NZ" sz="1400" spc="0" dirty="0">
                <a:solidFill>
                  <a:srgbClr val="000000">
                    <a:alpha val="50000"/>
                  </a:srgbClr>
                </a:solidFill>
                <a:latin typeface="Open Sans"/>
              </a:rPr>
              <a:t>#Fuel50Sydney2017</a:t>
            </a:r>
          </a:p>
        </p:txBody>
      </p:sp>
    </p:spTree>
    <p:extLst>
      <p:ext uri="{BB962C8B-B14F-4D97-AF65-F5344CB8AC3E}">
        <p14:creationId xmlns:p14="http://schemas.microsoft.com/office/powerpoint/2010/main" val="3343211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ature (Ocean)">
    <p:bg>
      <p:bgPr>
        <a:gradFill flip="none" rotWithShape="1">
          <a:gsLst>
            <a:gs pos="0">
              <a:schemeClr val="accent6"/>
            </a:gs>
            <a:gs pos="100000">
              <a:schemeClr val="accent5"/>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xmlns="" id="{64F93F89-AE33-4281-BF92-938D20080B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53554" y="0"/>
            <a:ext cx="993783" cy="1733909"/>
          </a:xfrm>
          <a:prstGeom prst="rect">
            <a:avLst/>
          </a:prstGeom>
        </p:spPr>
      </p:pic>
      <p:grpSp>
        <p:nvGrpSpPr>
          <p:cNvPr id="37" name="Group 36">
            <a:extLst>
              <a:ext uri="{FF2B5EF4-FFF2-40B4-BE49-F238E27FC236}">
                <a16:creationId xmlns:a16="http://schemas.microsoft.com/office/drawing/2014/main" xmlns="" id="{9CD9E0DA-5800-4D69-B316-2A51EEAA0048}"/>
              </a:ext>
            </a:extLst>
          </p:cNvPr>
          <p:cNvGrpSpPr/>
          <p:nvPr userDrawn="1"/>
        </p:nvGrpSpPr>
        <p:grpSpPr>
          <a:xfrm>
            <a:off x="0" y="6797615"/>
            <a:ext cx="12191999" cy="60385"/>
            <a:chOff x="1302588" y="6788989"/>
            <a:chExt cx="8695428" cy="69011"/>
          </a:xfrm>
        </p:grpSpPr>
        <p:sp>
          <p:nvSpPr>
            <p:cNvPr id="38" name="Rectangle 37">
              <a:extLst>
                <a:ext uri="{FF2B5EF4-FFF2-40B4-BE49-F238E27FC236}">
                  <a16:creationId xmlns:a16="http://schemas.microsoft.com/office/drawing/2014/main" xmlns="" id="{D3AFE0F0-6DEE-4AC1-96CA-373F2782CB62}"/>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9" name="Rectangle 38">
              <a:extLst>
                <a:ext uri="{FF2B5EF4-FFF2-40B4-BE49-F238E27FC236}">
                  <a16:creationId xmlns:a16="http://schemas.microsoft.com/office/drawing/2014/main" xmlns="" id="{D3955BA7-CBB4-438A-8321-24CD9573F989}"/>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0" name="Rectangle 39">
              <a:extLst>
                <a:ext uri="{FF2B5EF4-FFF2-40B4-BE49-F238E27FC236}">
                  <a16:creationId xmlns:a16="http://schemas.microsoft.com/office/drawing/2014/main" xmlns="" id="{DA4CED1F-D2C3-4471-8683-6AB0E8389DE4}"/>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1" name="Rectangle 40">
              <a:extLst>
                <a:ext uri="{FF2B5EF4-FFF2-40B4-BE49-F238E27FC236}">
                  <a16:creationId xmlns:a16="http://schemas.microsoft.com/office/drawing/2014/main" xmlns="" id="{BE5E1CEC-47A6-4905-BF94-8FC7B5A8751C}"/>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2" name="Rectangle 41">
              <a:extLst>
                <a:ext uri="{FF2B5EF4-FFF2-40B4-BE49-F238E27FC236}">
                  <a16:creationId xmlns:a16="http://schemas.microsoft.com/office/drawing/2014/main" xmlns="" id="{8FE5CD02-F4BC-4F42-8E8F-5999C4B232C3}"/>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3" name="Rectangle 42">
              <a:extLst>
                <a:ext uri="{FF2B5EF4-FFF2-40B4-BE49-F238E27FC236}">
                  <a16:creationId xmlns:a16="http://schemas.microsoft.com/office/drawing/2014/main" xmlns="" id="{CDE114ED-7F61-4CD3-B00E-C6506D8EDEC5}"/>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4" name="Rectangle 43">
              <a:extLst>
                <a:ext uri="{FF2B5EF4-FFF2-40B4-BE49-F238E27FC236}">
                  <a16:creationId xmlns:a16="http://schemas.microsoft.com/office/drawing/2014/main" xmlns="" id="{4135DD42-DA54-4CE5-A03A-BECD4ECD0BA0}"/>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12" name="Graphic 11">
            <a:extLst>
              <a:ext uri="{FF2B5EF4-FFF2-40B4-BE49-F238E27FC236}">
                <a16:creationId xmlns:a16="http://schemas.microsoft.com/office/drawing/2014/main" xmlns="" id="{2125235F-7116-44E5-9FC4-F02A3FDB741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5776" y="6306441"/>
            <a:ext cx="2613694" cy="343213"/>
          </a:xfrm>
          <a:prstGeom prst="rect">
            <a:avLst/>
          </a:prstGeom>
        </p:spPr>
      </p:pic>
      <p:sp>
        <p:nvSpPr>
          <p:cNvPr id="13" name="Text Placeholder 6">
            <a:extLst>
              <a:ext uri="{FF2B5EF4-FFF2-40B4-BE49-F238E27FC236}">
                <a16:creationId xmlns:a16="http://schemas.microsoft.com/office/drawing/2014/main" xmlns="" id="{040F8396-CA2B-4BEC-BC28-A0262EC440DC}"/>
              </a:ext>
            </a:extLst>
          </p:cNvPr>
          <p:cNvSpPr txBox="1">
            <a:spLocks/>
          </p:cNvSpPr>
          <p:nvPr userDrawn="1"/>
        </p:nvSpPr>
        <p:spPr>
          <a:xfrm>
            <a:off x="3222357" y="6324158"/>
            <a:ext cx="8663867" cy="215444"/>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NZ" sz="1400" b="1" spc="0" dirty="0">
                <a:solidFill>
                  <a:srgbClr val="000000">
                    <a:alpha val="50000"/>
                  </a:srgbClr>
                </a:solidFill>
                <a:latin typeface="Open Sans"/>
              </a:rPr>
              <a:t>#</a:t>
            </a:r>
            <a:r>
              <a:rPr lang="en-NZ" sz="1400" b="1" spc="0" dirty="0" err="1">
                <a:solidFill>
                  <a:srgbClr val="000000">
                    <a:alpha val="50000"/>
                  </a:srgbClr>
                </a:solidFill>
                <a:latin typeface="Open Sans"/>
              </a:rPr>
              <a:t>CareerExperience</a:t>
            </a:r>
            <a:r>
              <a:rPr lang="en-NZ" sz="1400" b="1" spc="0" dirty="0">
                <a:solidFill>
                  <a:srgbClr val="000000">
                    <a:alpha val="50000"/>
                  </a:srgbClr>
                </a:solidFill>
                <a:latin typeface="Open Sans"/>
              </a:rPr>
              <a:t> Pitch-Offs   </a:t>
            </a:r>
            <a:r>
              <a:rPr lang="en-NZ" sz="1400" spc="0" dirty="0">
                <a:solidFill>
                  <a:srgbClr val="000000">
                    <a:alpha val="50000"/>
                  </a:srgbClr>
                </a:solidFill>
                <a:latin typeface="Open Sans"/>
              </a:rPr>
              <a:t>#Fuel50Sydney2017</a:t>
            </a:r>
          </a:p>
        </p:txBody>
      </p:sp>
    </p:spTree>
    <p:extLst>
      <p:ext uri="{BB962C8B-B14F-4D97-AF65-F5344CB8AC3E}">
        <p14:creationId xmlns:p14="http://schemas.microsoft.com/office/powerpoint/2010/main" val="154967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63586-459B-4879-86DB-48D8DAA72B12}" type="datetime1">
              <a:rPr lang="en-US" smtClean="0"/>
              <a:t>9/18/2018</a:t>
            </a:fld>
            <a:endParaRPr lang="en-US"/>
          </a:p>
        </p:txBody>
      </p:sp>
      <p:sp>
        <p:nvSpPr>
          <p:cNvPr id="5" name="Footer Placeholder 4"/>
          <p:cNvSpPr>
            <a:spLocks noGrp="1"/>
          </p:cNvSpPr>
          <p:nvPr>
            <p:ph type="ftr" sz="quarter" idx="11"/>
          </p:nvPr>
        </p:nvSpPr>
        <p:spPr/>
        <p:txBody>
          <a:bodyPr/>
          <a:lstStyle/>
          <a:p>
            <a:r>
              <a:rPr lang="en-US"/>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1513941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CD4BE71-0E94-4169-BCEA-2393A24D50AF}"/>
              </a:ext>
            </a:extLst>
          </p:cNvPr>
          <p:cNvSpPr/>
          <p:nvPr userDrawn="1"/>
        </p:nvSpPr>
        <p:spPr>
          <a:xfrm>
            <a:off x="0" y="4286885"/>
            <a:ext cx="12192000" cy="25711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nvGrpSpPr>
          <p:cNvPr id="34" name="Group 33">
            <a:extLst>
              <a:ext uri="{FF2B5EF4-FFF2-40B4-BE49-F238E27FC236}">
                <a16:creationId xmlns:a16="http://schemas.microsoft.com/office/drawing/2014/main" xmlns="" id="{ED18F3F7-7151-4629-AD5B-291599703239}"/>
              </a:ext>
            </a:extLst>
          </p:cNvPr>
          <p:cNvGrpSpPr/>
          <p:nvPr userDrawn="1"/>
        </p:nvGrpSpPr>
        <p:grpSpPr>
          <a:xfrm rot="10800000">
            <a:off x="0" y="-2"/>
            <a:ext cx="11053554" cy="60385"/>
            <a:chOff x="1302588" y="6788989"/>
            <a:chExt cx="8695428" cy="69011"/>
          </a:xfrm>
        </p:grpSpPr>
        <p:sp>
          <p:nvSpPr>
            <p:cNvPr id="35" name="Rectangle 34">
              <a:extLst>
                <a:ext uri="{FF2B5EF4-FFF2-40B4-BE49-F238E27FC236}">
                  <a16:creationId xmlns:a16="http://schemas.microsoft.com/office/drawing/2014/main" xmlns="" id="{FDBA7F80-F863-4663-9C6C-D30A463EB2D6}"/>
                </a:ext>
              </a:extLst>
            </p:cNvPr>
            <p:cNvSpPr/>
            <p:nvPr userDrawn="1"/>
          </p:nvSpPr>
          <p:spPr>
            <a:xfrm>
              <a:off x="1302588" y="6788989"/>
              <a:ext cx="1242204" cy="69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6" name="Rectangle 35">
              <a:extLst>
                <a:ext uri="{FF2B5EF4-FFF2-40B4-BE49-F238E27FC236}">
                  <a16:creationId xmlns:a16="http://schemas.microsoft.com/office/drawing/2014/main" xmlns="" id="{74C9E4C0-6FC1-4559-A106-567671A6752B}"/>
                </a:ext>
              </a:extLst>
            </p:cNvPr>
            <p:cNvSpPr/>
            <p:nvPr userDrawn="1"/>
          </p:nvSpPr>
          <p:spPr>
            <a:xfrm>
              <a:off x="2544792" y="6788989"/>
              <a:ext cx="1242204" cy="69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7" name="Rectangle 36">
              <a:extLst>
                <a:ext uri="{FF2B5EF4-FFF2-40B4-BE49-F238E27FC236}">
                  <a16:creationId xmlns:a16="http://schemas.microsoft.com/office/drawing/2014/main" xmlns="" id="{FFF27230-A9C5-45CA-8D44-71D2BE1AFBFD}"/>
                </a:ext>
              </a:extLst>
            </p:cNvPr>
            <p:cNvSpPr/>
            <p:nvPr userDrawn="1"/>
          </p:nvSpPr>
          <p:spPr>
            <a:xfrm>
              <a:off x="3786996" y="6788989"/>
              <a:ext cx="1242204" cy="69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8" name="Rectangle 37">
              <a:extLst>
                <a:ext uri="{FF2B5EF4-FFF2-40B4-BE49-F238E27FC236}">
                  <a16:creationId xmlns:a16="http://schemas.microsoft.com/office/drawing/2014/main" xmlns="" id="{4442A892-1627-4CC4-A4B9-BD6EB3A2ACEA}"/>
                </a:ext>
              </a:extLst>
            </p:cNvPr>
            <p:cNvSpPr/>
            <p:nvPr userDrawn="1"/>
          </p:nvSpPr>
          <p:spPr>
            <a:xfrm>
              <a:off x="5029200" y="6788989"/>
              <a:ext cx="1242204" cy="6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39" name="Rectangle 38">
              <a:extLst>
                <a:ext uri="{FF2B5EF4-FFF2-40B4-BE49-F238E27FC236}">
                  <a16:creationId xmlns:a16="http://schemas.microsoft.com/office/drawing/2014/main" xmlns="" id="{AEB47E1D-1C62-4AC4-B8E8-007DCE0B2B9F}"/>
                </a:ext>
              </a:extLst>
            </p:cNvPr>
            <p:cNvSpPr/>
            <p:nvPr userDrawn="1"/>
          </p:nvSpPr>
          <p:spPr>
            <a:xfrm>
              <a:off x="6271404" y="6788989"/>
              <a:ext cx="1242204" cy="690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0" name="Rectangle 39">
              <a:extLst>
                <a:ext uri="{FF2B5EF4-FFF2-40B4-BE49-F238E27FC236}">
                  <a16:creationId xmlns:a16="http://schemas.microsoft.com/office/drawing/2014/main" xmlns="" id="{45E6E2A8-D41B-432F-9BD1-C55DD0A97F16}"/>
                </a:ext>
              </a:extLst>
            </p:cNvPr>
            <p:cNvSpPr/>
            <p:nvPr userDrawn="1"/>
          </p:nvSpPr>
          <p:spPr>
            <a:xfrm>
              <a:off x="7513608" y="6788989"/>
              <a:ext cx="1242204" cy="69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41" name="Rectangle 40">
              <a:extLst>
                <a:ext uri="{FF2B5EF4-FFF2-40B4-BE49-F238E27FC236}">
                  <a16:creationId xmlns:a16="http://schemas.microsoft.com/office/drawing/2014/main" xmlns="" id="{E4CAC58A-0D07-4D61-AB0A-8A416266843C}"/>
                </a:ext>
              </a:extLst>
            </p:cNvPr>
            <p:cNvSpPr/>
            <p:nvPr userDrawn="1"/>
          </p:nvSpPr>
          <p:spPr>
            <a:xfrm>
              <a:off x="8755812" y="6788989"/>
              <a:ext cx="1242204" cy="690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grpSp>
      <p:pic>
        <p:nvPicPr>
          <p:cNvPr id="43" name="Graphic 42">
            <a:extLst>
              <a:ext uri="{FF2B5EF4-FFF2-40B4-BE49-F238E27FC236}">
                <a16:creationId xmlns:a16="http://schemas.microsoft.com/office/drawing/2014/main" xmlns="" id="{086B9003-0A44-4BED-8B49-3B84EEE3CC9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53554" y="0"/>
            <a:ext cx="993783" cy="1733909"/>
          </a:xfrm>
          <a:prstGeom prst="rect">
            <a:avLst/>
          </a:prstGeom>
        </p:spPr>
      </p:pic>
      <p:sp>
        <p:nvSpPr>
          <p:cNvPr id="19" name="Text Placeholder 6">
            <a:extLst>
              <a:ext uri="{FF2B5EF4-FFF2-40B4-BE49-F238E27FC236}">
                <a16:creationId xmlns:a16="http://schemas.microsoft.com/office/drawing/2014/main" xmlns="" id="{D8A75025-D96C-481A-9FFC-B3D5749DE430}"/>
              </a:ext>
            </a:extLst>
          </p:cNvPr>
          <p:cNvSpPr txBox="1">
            <a:spLocks/>
          </p:cNvSpPr>
          <p:nvPr userDrawn="1"/>
        </p:nvSpPr>
        <p:spPr>
          <a:xfrm>
            <a:off x="828257" y="2824787"/>
            <a:ext cx="5329526"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SHARE YOUR EXPERIENCE</a:t>
            </a:r>
          </a:p>
        </p:txBody>
      </p:sp>
      <p:sp>
        <p:nvSpPr>
          <p:cNvPr id="21" name="Text Placeholder 6">
            <a:extLst>
              <a:ext uri="{FF2B5EF4-FFF2-40B4-BE49-F238E27FC236}">
                <a16:creationId xmlns:a16="http://schemas.microsoft.com/office/drawing/2014/main" xmlns="" id="{68E1B106-303C-411C-87C7-C05BA3CF7DE2}"/>
              </a:ext>
            </a:extLst>
          </p:cNvPr>
          <p:cNvSpPr txBox="1">
            <a:spLocks/>
          </p:cNvSpPr>
          <p:nvPr userDrawn="1"/>
        </p:nvSpPr>
        <p:spPr>
          <a:xfrm>
            <a:off x="828257" y="3112934"/>
            <a:ext cx="8969643" cy="538609"/>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200"/>
              </a:lnSpc>
              <a:defRPr/>
            </a:pPr>
            <a:r>
              <a:rPr lang="en-NZ" sz="3600" b="1" dirty="0">
                <a:solidFill>
                  <a:srgbClr val="ED1B2F"/>
                </a:solidFill>
                <a:latin typeface="Open Sans"/>
              </a:rPr>
              <a:t>#</a:t>
            </a:r>
            <a:r>
              <a:rPr lang="en-NZ" sz="3600" b="1" dirty="0" err="1">
                <a:solidFill>
                  <a:srgbClr val="ED1B2F"/>
                </a:solidFill>
                <a:latin typeface="Open Sans"/>
              </a:rPr>
              <a:t>CareerExperience</a:t>
            </a:r>
            <a:r>
              <a:rPr lang="en-NZ" sz="3600" b="1" dirty="0">
                <a:solidFill>
                  <a:srgbClr val="ED1B2F"/>
                </a:solidFill>
                <a:latin typeface="Open Sans"/>
              </a:rPr>
              <a:t>     #Fuel50Sydney2017</a:t>
            </a:r>
          </a:p>
        </p:txBody>
      </p:sp>
      <p:pic>
        <p:nvPicPr>
          <p:cNvPr id="22" name="Graphic 21">
            <a:extLst>
              <a:ext uri="{FF2B5EF4-FFF2-40B4-BE49-F238E27FC236}">
                <a16:creationId xmlns:a16="http://schemas.microsoft.com/office/drawing/2014/main" xmlns="" id="{31481B23-9A92-4992-84AC-E975375A3085}"/>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121362" y="4924340"/>
            <a:ext cx="9949275" cy="1306473"/>
          </a:xfrm>
          <a:prstGeom prst="rect">
            <a:avLst/>
          </a:prstGeom>
        </p:spPr>
      </p:pic>
    </p:spTree>
    <p:extLst>
      <p:ext uri="{BB962C8B-B14F-4D97-AF65-F5344CB8AC3E}">
        <p14:creationId xmlns:p14="http://schemas.microsoft.com/office/powerpoint/2010/main" val="384368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001A7-62AD-44F9-A99C-FA3176423738}" type="datetime1">
              <a:rPr lang="en-US" smtClean="0"/>
              <a:t>9/18/2018</a:t>
            </a:fld>
            <a:endParaRPr lang="en-US"/>
          </a:p>
        </p:txBody>
      </p:sp>
      <p:sp>
        <p:nvSpPr>
          <p:cNvPr id="5" name="Footer Placeholder 4"/>
          <p:cNvSpPr>
            <a:spLocks noGrp="1"/>
          </p:cNvSpPr>
          <p:nvPr>
            <p:ph type="ftr" sz="quarter" idx="11"/>
          </p:nvPr>
        </p:nvSpPr>
        <p:spPr/>
        <p:txBody>
          <a:bodyPr/>
          <a:lstStyle/>
          <a:p>
            <a:r>
              <a:rPr lang="en-US"/>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64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3838F3-D396-44A3-9552-7FB6B3923350}" type="datetime1">
              <a:rPr lang="en-US" smtClean="0"/>
              <a:t>9/18/2018</a:t>
            </a:fld>
            <a:endParaRPr lang="en-US"/>
          </a:p>
        </p:txBody>
      </p:sp>
      <p:sp>
        <p:nvSpPr>
          <p:cNvPr id="6" name="Footer Placeholder 5"/>
          <p:cNvSpPr>
            <a:spLocks noGrp="1"/>
          </p:cNvSpPr>
          <p:nvPr>
            <p:ph type="ftr" sz="quarter" idx="11"/>
          </p:nvPr>
        </p:nvSpPr>
        <p:spPr/>
        <p:txBody>
          <a:bodyPr/>
          <a:lstStyle/>
          <a:p>
            <a:r>
              <a:rPr lang="en-US"/>
              <a:t>DRAFT PLEASE DO NOT DISTRIBUTE </a:t>
            </a:r>
          </a:p>
        </p:txBody>
      </p:sp>
      <p:sp>
        <p:nvSpPr>
          <p:cNvPr id="7" name="Slide Number Placeholder 6"/>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416629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15D760-1B64-487B-A944-643086D218A1}" type="datetime1">
              <a:rPr lang="en-US" smtClean="0"/>
              <a:t>9/18/2018</a:t>
            </a:fld>
            <a:endParaRPr lang="en-US"/>
          </a:p>
        </p:txBody>
      </p:sp>
      <p:sp>
        <p:nvSpPr>
          <p:cNvPr id="8" name="Footer Placeholder 7"/>
          <p:cNvSpPr>
            <a:spLocks noGrp="1"/>
          </p:cNvSpPr>
          <p:nvPr>
            <p:ph type="ftr" sz="quarter" idx="11"/>
          </p:nvPr>
        </p:nvSpPr>
        <p:spPr/>
        <p:txBody>
          <a:bodyPr/>
          <a:lstStyle/>
          <a:p>
            <a:r>
              <a:rPr lang="en-US"/>
              <a:t>DRAFT PLEASE DO NOT DISTRIBUTE </a:t>
            </a:r>
          </a:p>
        </p:txBody>
      </p:sp>
      <p:sp>
        <p:nvSpPr>
          <p:cNvPr id="9" name="Slide Number Placeholder 8"/>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159083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24EC8-64E0-49F3-93C0-355654ECBE9F}" type="datetime1">
              <a:rPr lang="en-US" smtClean="0"/>
              <a:t>9/18/2018</a:t>
            </a:fld>
            <a:endParaRPr lang="en-US"/>
          </a:p>
        </p:txBody>
      </p:sp>
      <p:sp>
        <p:nvSpPr>
          <p:cNvPr id="4" name="Footer Placeholder 3"/>
          <p:cNvSpPr>
            <a:spLocks noGrp="1"/>
          </p:cNvSpPr>
          <p:nvPr>
            <p:ph type="ftr" sz="quarter" idx="11"/>
          </p:nvPr>
        </p:nvSpPr>
        <p:spPr/>
        <p:txBody>
          <a:bodyPr/>
          <a:lstStyle/>
          <a:p>
            <a:r>
              <a:rPr lang="en-US"/>
              <a:t>DRAFT PLEASE DO NOT DISTRIBUTE </a:t>
            </a:r>
          </a:p>
        </p:txBody>
      </p:sp>
      <p:sp>
        <p:nvSpPr>
          <p:cNvPr id="5" name="Slide Number Placeholder 4"/>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312969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8ACD067-D25E-4760-9E99-3B8B86895891}" type="datetime1">
              <a:rPr lang="en-US" smtClean="0"/>
              <a:t>9/18/2018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DRAFT PLEASE DO NOT DISTRIBUTE </a:t>
            </a:r>
          </a:p>
        </p:txBody>
      </p:sp>
      <p:sp>
        <p:nvSpPr>
          <p:cNvPr id="9" name="Slide Number Placeholder 8"/>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326888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83E5F0-E16A-4765-B385-B99B5F7D56F2}" type="datetime1">
              <a:rPr lang="en-US" smtClean="0"/>
              <a:t>9/18/2018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DRAFT PLEASE DO NOT DISTRIBUTE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F14D4C-F581-4563-93DC-771400C929D8}" type="slidenum">
              <a:rPr lang="en-US" smtClean="0"/>
              <a:t>‹#›</a:t>
            </a:fld>
            <a:endParaRPr lang="en-US"/>
          </a:p>
        </p:txBody>
      </p:sp>
    </p:spTree>
    <p:extLst>
      <p:ext uri="{BB962C8B-B14F-4D97-AF65-F5344CB8AC3E}">
        <p14:creationId xmlns:p14="http://schemas.microsoft.com/office/powerpoint/2010/main" val="8064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001DF4-EC0D-434A-BBDD-FDBAFC8C5D98}" type="datetime1">
              <a:rPr lang="en-US" smtClean="0"/>
              <a:t>9/18/2018</a:t>
            </a:fld>
            <a:endParaRPr lang="en-US"/>
          </a:p>
        </p:txBody>
      </p:sp>
      <p:sp>
        <p:nvSpPr>
          <p:cNvPr id="6" name="Footer Placeholder 5"/>
          <p:cNvSpPr>
            <a:spLocks noGrp="1"/>
          </p:cNvSpPr>
          <p:nvPr>
            <p:ph type="ftr" sz="quarter" idx="11"/>
          </p:nvPr>
        </p:nvSpPr>
        <p:spPr/>
        <p:txBody>
          <a:bodyPr/>
          <a:lstStyle/>
          <a:p>
            <a:r>
              <a:rPr lang="en-US"/>
              <a:t>DRAFT PLEASE DO NOT DISTRIBUTE </a:t>
            </a:r>
          </a:p>
        </p:txBody>
      </p:sp>
      <p:sp>
        <p:nvSpPr>
          <p:cNvPr id="7" name="Slide Number Placeholder 6"/>
          <p:cNvSpPr>
            <a:spLocks noGrp="1"/>
          </p:cNvSpPr>
          <p:nvPr>
            <p:ph type="sldNum" sz="quarter" idx="12"/>
          </p:nvPr>
        </p:nvSpPr>
        <p:spPr/>
        <p:txBody>
          <a:bodyPr/>
          <a:lstStyle/>
          <a:p>
            <a:fld id="{C8F14D4C-F581-4563-93DC-771400C929D8}" type="slidenum">
              <a:rPr lang="en-US" smtClean="0"/>
              <a:t>‹#›</a:t>
            </a:fld>
            <a:endParaRPr lang="en-US"/>
          </a:p>
        </p:txBody>
      </p:sp>
    </p:spTree>
    <p:extLst>
      <p:ext uri="{BB962C8B-B14F-4D97-AF65-F5344CB8AC3E}">
        <p14:creationId xmlns:p14="http://schemas.microsoft.com/office/powerpoint/2010/main" val="20260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59088F-806A-4FDF-9162-8464A49CC474}" type="datetime1">
              <a:rPr lang="en-US" smtClean="0"/>
              <a:t>9/18/2018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DRAFT PLEASE DO NOT DISTRIBUTE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8F14D4C-F581-4563-93DC-771400C929D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5856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4593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klajNmP3VAhWIAMAKHfJaDs4QjRwIBw&amp;url=https://icons8.com/icon/tag/final-draft&amp;psig=AFQjCNEirKbNCvws0pfnnltcahtsMPVdew&amp;ust=150412182201321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_mqPLhsDdAhUNKVAKHU43AcMQjRx6BAgBEAU&amp;url=https://www.iconfinder.com/icons/222698/account_avatar_business_colleague_employee_female_group_human_male_man_men_people_person_profile_user_users_icon&amp;psig=AOvVaw3wIIUwlBnyg_cWOpW8tzFL&amp;ust=1537205421562117" TargetMode="External"/><Relationship Id="rId13" Type="http://schemas.openxmlformats.org/officeDocument/2006/relationships/hyperlink" Target="http://www.google.com/url?sa=i&amp;rct=j&amp;q=&amp;esrc=s&amp;source=images&amp;cd=&amp;cad=rja&amp;uact=8&amp;ved=2ahUKEwjvs-qwh8DdAhXFI1AKHWSkA00QjRx6BAgBEAU&amp;url=http://limpiezas-sayago.com/limpieza-de-hoteles/&amp;psig=AOvVaw1amVsB4E_5jzwHW08HH2rd&amp;ust=1537205479753785" TargetMode="External"/><Relationship Id="rId3" Type="http://schemas.openxmlformats.org/officeDocument/2006/relationships/image" Target="../media/image31.png"/><Relationship Id="rId7" Type="http://schemas.microsoft.com/office/2007/relationships/hdphoto" Target="../media/hdphoto6.wdp"/><Relationship Id="rId12" Type="http://schemas.openxmlformats.org/officeDocument/2006/relationships/hyperlink" Target="https://www.google.com/url?sa=i&amp;rct=j&amp;q=&amp;esrc=s&amp;source=images&amp;cd=&amp;ved=2ahUKEwiKkd-bh8DdAhUPU1AKHcuEAOQQjRx6BAgBEAU&amp;url=https://www.shareicon.net/office-business-work-building-company-888376&amp;psig=AOvVaw1amVsB4E_5jzwHW08HH2rd&amp;ust=153720547975378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hyperlink" Target="https://www.google.com/url?sa=i&amp;rct=j&amp;q=&amp;esrc=s&amp;source=images&amp;cd=&amp;cad=rja&amp;uact=8&amp;ved=2ahUKEwiviMnthsDdAhVLZ1AKHZhJCmsQjRx6BAgBEAU&amp;url=https://www.shareicon.net/office-business-work-building-company-888376&amp;psig=AOvVaw1amVsB4E_5jzwHW08HH2rd&amp;ust=1537205479753785" TargetMode="External"/><Relationship Id="rId5" Type="http://schemas.openxmlformats.org/officeDocument/2006/relationships/hyperlink" Target="https://www.google.com/url?sa=i&amp;rct=j&amp;q=&amp;esrc=s&amp;source=images&amp;cd=&amp;cad=rja&amp;uact=8&amp;ved=2ahUKEwj21cGghsDdAhUBblAKHZ-hAQoQjRx6BAgBEAU&amp;url=https://www.iconfinder.com/icons/417019/businesswoman_client_female_manager_suit_user_woman_icon&amp;psig=AOvVaw2GwQQ8i2rAbEaU_PvVglhF&amp;ust=1537205326170098" TargetMode="External"/><Relationship Id="rId15" Type="http://schemas.microsoft.com/office/2007/relationships/hdphoto" Target="../media/hdphoto8.wdp"/><Relationship Id="rId10" Type="http://schemas.microsoft.com/office/2007/relationships/hdphoto" Target="../media/hdphoto7.wdp"/><Relationship Id="rId4" Type="http://schemas.openxmlformats.org/officeDocument/2006/relationships/image" Target="../media/image15.png"/><Relationship Id="rId9" Type="http://schemas.openxmlformats.org/officeDocument/2006/relationships/image" Target="../media/image33.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www.google.com/url?sa=i&amp;rct=j&amp;q=&amp;esrc=s&amp;source=images&amp;cd=&amp;cad=rja&amp;uact=8&amp;ved=2ahUKEwjjr5yGhcDdAhVNMewKHbQcB9gQjRx6BAgBEAU&amp;url=http://www.cgma.org/learn/harvard-managementor.html&amp;psig=AOvVaw1454RYT0D_gqaoz8dyhN5_&amp;ust=15372050081747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s://www.google.com/url?sa=i&amp;rct=j&amp;q=&amp;esrc=s&amp;source=images&amp;cd=&amp;cad=rja&amp;uact=8&amp;ved=2ahUKEwjB7cDeg8DdAhXDsaQKHSFtBe4QjRx6BAgBEAU&amp;url=https://achieve.pk/bersin-by-deloitte/&amp;psig=AOvVaw37in5_mm68INureq14MMF0&amp;ust=153720463612230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B7cDeg8DdAhXDsaQKHSFtBe4QjRx6BAgBEAU&amp;url=https://achieve.pk/bersin-by-deloitte/&amp;psig=AOvVaw37in5_mm68INureq14MMF0&amp;ust=153720463612230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RuML8i8DdAhVPZFAKHelsDLUQjRx6BAgBEAU&amp;url=https://www.iconfinder.com/icons/2540167/computer_information_infrastructure_internet_service_technology_icon&amp;psig=AOvVaw3ePsVlFxQ8JKut50pMEwqm&amp;ust=1537206864485312" TargetMode="External"/><Relationship Id="rId3" Type="http://schemas.openxmlformats.org/officeDocument/2006/relationships/hyperlink" Target="https://www.google.com/url?sa=i&amp;rct=j&amp;q=&amp;esrc=s&amp;source=images&amp;cd=&amp;cad=rja&amp;uact=8&amp;ved=2ahUKEwi-3Oa1i8DdAhULLVAKHVGoAvoQjRx6BAgBEAU&amp;url=https://www.ohioinsuranceagents.com/about-oia/oia-employment-opportunities&amp;psig=AOvVaw2Lo93x4yVl0fvRhf9EyWwf&amp;ust=1537206700092850" TargetMode="External"/><Relationship Id="rId7" Type="http://schemas.openxmlformats.org/officeDocument/2006/relationships/image" Target="../media/image46.png"/><Relationship Id="rId12"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j0oc_ci8DdAhUEfFAKHYNgBmUQjRx6BAgBEAU&amp;url=https://trapptechnology.com/helpful-tools-icon/&amp;psig=AOvVaw0x7YSM0qNPhOcumdLAYAh8&amp;ust=1537206789793713" TargetMode="External"/><Relationship Id="rId11" Type="http://schemas.openxmlformats.org/officeDocument/2006/relationships/image" Target="../media/image48.png"/><Relationship Id="rId5" Type="http://schemas.microsoft.com/office/2007/relationships/hdphoto" Target="../media/hdphoto9.wdp"/><Relationship Id="rId10" Type="http://schemas.openxmlformats.org/officeDocument/2006/relationships/hyperlink" Target="https://www.google.com/url?sa=i&amp;rct=j&amp;q=&amp;esrc=s&amp;source=images&amp;cd=&amp;cad=rja&amp;uact=8&amp;ved=2ahUKEwirtO3rjcDdAhXCblAKHUmMDQ0QjRx6BAgBEAU&amp;url=https://www.iconfinder.com/icons/181411/creative_immortal_infinite_infinity_maths_multiple_no-limit_icon&amp;psig=AOvVaw3pfiPlGOJzMVFAsxme3QAJ&amp;ust=1537207362359143" TargetMode="External"/><Relationship Id="rId4" Type="http://schemas.openxmlformats.org/officeDocument/2006/relationships/image" Target="../media/image45.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klajNmP3VAhWIAMAKHfJaDs4QjRwIBw&amp;url=https://icons8.com/icon/tag/final-draft&amp;psig=AFQjCNEirKbNCvws0pfnnltcahtsMPVdew&amp;ust=150412182201321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6.png"/><Relationship Id="rId10" Type="http://schemas.openxmlformats.org/officeDocument/2006/relationships/image" Target="../media/image59.jpeg"/><Relationship Id="rId4" Type="http://schemas.microsoft.com/office/2007/relationships/hdphoto" Target="../media/hdphoto14.wdp"/><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microsoft.com/office/2007/relationships/hdphoto" Target="../media/hdphoto17.wdp"/><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pn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62.png"/><Relationship Id="rId7" Type="http://schemas.openxmlformats.org/officeDocument/2006/relationships/image" Target="../media/image91.jp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95.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2.png"/><Relationship Id="rId7"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pn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jp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77.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124.png"/><Relationship Id="rId5" Type="http://schemas.openxmlformats.org/officeDocument/2006/relationships/diagramQuickStyle" Target="../diagrams/quickStyle7.xml"/><Relationship Id="rId10" Type="http://schemas.openxmlformats.org/officeDocument/2006/relationships/image" Target="../media/image75.svg"/><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2ahUKEwjB7cDeg8DdAhXDsaQKHSFtBe4QjRx6BAgBEAU&amp;url=https://achieve.pk/bersin-by-deloitte/&amp;psig=AOvVaw37in5_mm68INureq14MMF0&amp;ust=153720463612230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s://www.google.com/url?sa=i&amp;rct=j&amp;q=&amp;esrc=s&amp;source=images&amp;cd=&amp;cad=rja&amp;uact=8&amp;ved=2ahUKEwjB7cDeg8DdAhXDsaQKHSFtBe4QjRx6BAgBEAU&amp;url=https://achieve.pk/bersin-by-deloitte/&amp;psig=AOvVaw37in5_mm68INureq14MMF0&amp;ust=15372046361223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2590" y="2611297"/>
            <a:ext cx="6779410" cy="514628"/>
          </a:xfrm>
          <a:prstGeom prst="rect">
            <a:avLst/>
          </a:prstGeom>
          <a:noFill/>
        </p:spPr>
        <p:txBody>
          <a:bodyPr wrap="square" rtlCol="0">
            <a:spAutoFit/>
          </a:bodyPr>
          <a:lstStyle/>
          <a:p>
            <a:pPr>
              <a:lnSpc>
                <a:spcPct val="85000"/>
              </a:lnSpc>
              <a:spcBef>
                <a:spcPct val="0"/>
              </a:spcBef>
            </a:pPr>
            <a:endParaRPr lang="en-US" sz="3200" b="1" spc="-50" dirty="0">
              <a:solidFill>
                <a:srgbClr val="002060"/>
              </a:solidFill>
              <a:ea typeface="+mj-ea"/>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C8F14D4C-F581-4563-93DC-771400C929D8}" type="slidenum">
              <a:rPr lang="en-US" smtClean="0"/>
              <a:t>1</a:t>
            </a:fld>
            <a:endParaRPr lang="en-US"/>
          </a:p>
        </p:txBody>
      </p:sp>
      <p:sp>
        <p:nvSpPr>
          <p:cNvPr id="4" name="AutoShape 2" descr="Bildergebnis für draft icon transparent light blue">
            <a:hlinkClick r:id="rId3"/>
          </p:cNvPr>
          <p:cNvSpPr>
            <a:spLocks noChangeAspect="1" noChangeArrowheads="1"/>
          </p:cNvSpPr>
          <p:nvPr/>
        </p:nvSpPr>
        <p:spPr bwMode="auto">
          <a:xfrm>
            <a:off x="8055712" y="246962"/>
            <a:ext cx="4076700" cy="4076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 xmlns:a16="http://schemas.microsoft.com/office/drawing/2014/main" id="{8C960626-E890-460D-82D5-8F96F4F0C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21469"/>
            <a:ext cx="12192001" cy="3536531"/>
          </a:xfrm>
          <a:prstGeom prst="rect">
            <a:avLst/>
          </a:prstGeom>
        </p:spPr>
      </p:pic>
      <p:sp>
        <p:nvSpPr>
          <p:cNvPr id="17" name="Rectangle 16">
            <a:extLst>
              <a:ext uri="{FF2B5EF4-FFF2-40B4-BE49-F238E27FC236}">
                <a16:creationId xmlns="" xmlns:a16="http://schemas.microsoft.com/office/drawing/2014/main" id="{EA0F57C3-5347-4A9C-8B00-A5B72C19D799}"/>
              </a:ext>
            </a:extLst>
          </p:cNvPr>
          <p:cNvSpPr/>
          <p:nvPr/>
        </p:nvSpPr>
        <p:spPr>
          <a:xfrm>
            <a:off x="298740" y="773027"/>
            <a:ext cx="8952239" cy="3650230"/>
          </a:xfrm>
          <a:prstGeom prst="rect">
            <a:avLst/>
          </a:prstGeom>
        </p:spPr>
        <p:txBody>
          <a:bodyPr wrap="square">
            <a:spAutoFit/>
          </a:bodyPr>
          <a:lstStyle/>
          <a:p>
            <a:pPr algn="ctr">
              <a:lnSpc>
                <a:spcPct val="85000"/>
              </a:lnSpc>
              <a:spcBef>
                <a:spcPct val="0"/>
              </a:spcBef>
            </a:pPr>
            <a:r>
              <a:rPr lang="en-US" sz="6000" spc="-50" dirty="0" smtClean="0">
                <a:solidFill>
                  <a:srgbClr val="002060"/>
                </a:solidFill>
                <a:latin typeface="+mj-lt"/>
              </a:rPr>
              <a:t>Creating Modern </a:t>
            </a:r>
          </a:p>
          <a:p>
            <a:pPr algn="ctr">
              <a:lnSpc>
                <a:spcPct val="85000"/>
              </a:lnSpc>
              <a:spcBef>
                <a:spcPct val="0"/>
              </a:spcBef>
            </a:pPr>
            <a:r>
              <a:rPr lang="en-US" sz="8000" b="1" spc="-50" dirty="0" smtClean="0">
                <a:solidFill>
                  <a:srgbClr val="002060"/>
                </a:solidFill>
                <a:latin typeface="+mj-lt"/>
              </a:rPr>
              <a:t>Career Management </a:t>
            </a:r>
            <a:r>
              <a:rPr lang="en-US" sz="6000" spc="-50" dirty="0">
                <a:solidFill>
                  <a:srgbClr val="002060"/>
                </a:solidFill>
                <a:latin typeface="+mj-lt"/>
              </a:rPr>
              <a:t>Programmes for </a:t>
            </a:r>
            <a:r>
              <a:rPr lang="en-US" sz="6000" spc="-50" dirty="0" smtClean="0">
                <a:solidFill>
                  <a:srgbClr val="002060"/>
                </a:solidFill>
                <a:latin typeface="+mj-lt"/>
              </a:rPr>
              <a:t>IO’s</a:t>
            </a:r>
            <a:endParaRPr lang="en-US" sz="6000" spc="-50" dirty="0">
              <a:solidFill>
                <a:srgbClr val="002060"/>
              </a:solidFill>
              <a:latin typeface="+mj-lt"/>
            </a:endParaRPr>
          </a:p>
          <a:p>
            <a:pPr>
              <a:lnSpc>
                <a:spcPct val="85000"/>
              </a:lnSpc>
              <a:spcBef>
                <a:spcPct val="0"/>
              </a:spcBef>
            </a:pPr>
            <a:endParaRPr lang="en-US" sz="2400" spc="-50" dirty="0" smtClean="0">
              <a:solidFill>
                <a:srgbClr val="002060"/>
              </a:solidFill>
              <a:latin typeface="+mj-lt"/>
            </a:endParaRPr>
          </a:p>
          <a:p>
            <a:pPr algn="ctr">
              <a:lnSpc>
                <a:spcPct val="85000"/>
              </a:lnSpc>
              <a:spcBef>
                <a:spcPct val="0"/>
              </a:spcBef>
            </a:pPr>
            <a:r>
              <a:rPr lang="en-US" sz="2400" spc="-50" dirty="0" smtClean="0">
                <a:solidFill>
                  <a:srgbClr val="3E8AC7"/>
                </a:solidFill>
                <a:latin typeface="+mj-lt"/>
              </a:rPr>
              <a:t>Best Practices from the private </a:t>
            </a:r>
            <a:r>
              <a:rPr lang="en-US" sz="2400" spc="-50" dirty="0">
                <a:solidFill>
                  <a:srgbClr val="3E8AC7"/>
                </a:solidFill>
                <a:latin typeface="+mj-lt"/>
              </a:rPr>
              <a:t>s</a:t>
            </a:r>
            <a:r>
              <a:rPr lang="en-US" sz="2400" spc="-50" dirty="0" smtClean="0">
                <a:solidFill>
                  <a:srgbClr val="3E8AC7"/>
                </a:solidFill>
                <a:latin typeface="+mj-lt"/>
              </a:rPr>
              <a:t>ector and </a:t>
            </a:r>
          </a:p>
          <a:p>
            <a:pPr algn="ctr">
              <a:lnSpc>
                <a:spcPct val="85000"/>
              </a:lnSpc>
              <a:spcBef>
                <a:spcPct val="0"/>
              </a:spcBef>
            </a:pPr>
            <a:r>
              <a:rPr lang="en-US" sz="2400" spc="-50" dirty="0" smtClean="0">
                <a:solidFill>
                  <a:srgbClr val="3E8AC7"/>
                </a:solidFill>
                <a:latin typeface="+mj-lt"/>
              </a:rPr>
              <a:t>a case study from UNDP</a:t>
            </a:r>
            <a:endParaRPr lang="en-US" sz="2400" spc="-50" dirty="0">
              <a:solidFill>
                <a:srgbClr val="3E8AC7"/>
              </a:solidFill>
              <a:latin typeface="+mj-lt"/>
            </a:endParaRPr>
          </a:p>
        </p:txBody>
      </p:sp>
      <p:cxnSp>
        <p:nvCxnSpPr>
          <p:cNvPr id="19" name="Straight Connector 18">
            <a:extLst>
              <a:ext uri="{FF2B5EF4-FFF2-40B4-BE49-F238E27FC236}">
                <a16:creationId xmlns="" xmlns:a16="http://schemas.microsoft.com/office/drawing/2014/main" id="{5EC96327-9B6E-4124-A9F1-09F2470A448A}"/>
              </a:ext>
            </a:extLst>
          </p:cNvPr>
          <p:cNvCxnSpPr>
            <a:cxnSpLocks/>
          </p:cNvCxnSpPr>
          <p:nvPr/>
        </p:nvCxnSpPr>
        <p:spPr>
          <a:xfrm>
            <a:off x="12376951" y="0"/>
            <a:ext cx="0" cy="3607586"/>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416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5" y="643765"/>
            <a:ext cx="8787980" cy="748910"/>
          </a:xfrm>
        </p:spPr>
        <p:txBody>
          <a:bodyPr>
            <a:noAutofit/>
          </a:bodyPr>
          <a:lstStyle/>
          <a:p>
            <a:r>
              <a:rPr lang="en-US" sz="3900" b="1" dirty="0">
                <a:solidFill>
                  <a:srgbClr val="002060"/>
                </a:solidFill>
              </a:rPr>
              <a:t>What is a growth-based career?</a:t>
            </a:r>
            <a:br>
              <a:rPr lang="en-US" sz="3900" b="1" dirty="0">
                <a:solidFill>
                  <a:srgbClr val="002060"/>
                </a:solidFill>
              </a:rPr>
            </a:br>
            <a:endParaRPr lang="en-US" sz="3900" b="1" dirty="0">
              <a:solidFill>
                <a:srgbClr val="002060"/>
              </a:solidFill>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10</a:t>
            </a:fld>
            <a:endParaRPr lang="en-US"/>
          </a:p>
        </p:txBody>
      </p:sp>
      <p:pic>
        <p:nvPicPr>
          <p:cNvPr id="11" name="Picture 10">
            <a:extLst>
              <a:ext uri="{FF2B5EF4-FFF2-40B4-BE49-F238E27FC236}">
                <a16:creationId xmlns="" xmlns:a16="http://schemas.microsoft.com/office/drawing/2014/main" id="{9083B60D-D226-43EE-8628-A65BF6C22A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7609" y="1140890"/>
            <a:ext cx="10424873" cy="4810731"/>
          </a:xfrm>
          <a:prstGeom prst="rect">
            <a:avLst/>
          </a:prstGeom>
        </p:spPr>
      </p:pic>
      <p:pic>
        <p:nvPicPr>
          <p:cNvPr id="6" name="Picture 5">
            <a:extLst>
              <a:ext uri="{FF2B5EF4-FFF2-40B4-BE49-F238E27FC236}">
                <a16:creationId xmlns="" xmlns:a16="http://schemas.microsoft.com/office/drawing/2014/main" id="{FE14A2AB-9573-4383-9F13-D3E262F40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037" y="-205597"/>
            <a:ext cx="2312670" cy="2312670"/>
          </a:xfrm>
          <a:prstGeom prst="rect">
            <a:avLst/>
          </a:prstGeom>
        </p:spPr>
      </p:pic>
    </p:spTree>
    <p:extLst>
      <p:ext uri="{BB962C8B-B14F-4D97-AF65-F5344CB8AC3E}">
        <p14:creationId xmlns:p14="http://schemas.microsoft.com/office/powerpoint/2010/main" val="229752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05" y="201826"/>
            <a:ext cx="9091783" cy="748910"/>
          </a:xfrm>
        </p:spPr>
        <p:txBody>
          <a:bodyPr>
            <a:normAutofit/>
          </a:bodyPr>
          <a:lstStyle/>
          <a:p>
            <a:r>
              <a:rPr lang="en-US" sz="4000" b="1" dirty="0">
                <a:solidFill>
                  <a:srgbClr val="002060"/>
                </a:solidFill>
                <a:ea typeface="+mn-ea"/>
                <a:cs typeface="+mn-cs"/>
              </a:rPr>
              <a:t>Building Effective Career Partnerships</a:t>
            </a:r>
          </a:p>
        </p:txBody>
      </p:sp>
      <p:pic>
        <p:nvPicPr>
          <p:cNvPr id="9" name="Picture 8"/>
          <p:cNvPicPr>
            <a:picLocks noChangeAspect="1"/>
          </p:cNvPicPr>
          <p:nvPr/>
        </p:nvPicPr>
        <p:blipFill>
          <a:blip r:embed="rId3"/>
          <a:stretch>
            <a:fillRect/>
          </a:stretch>
        </p:blipFill>
        <p:spPr>
          <a:xfrm>
            <a:off x="6615594" y="950738"/>
            <a:ext cx="2689853" cy="204163"/>
          </a:xfrm>
          <a:prstGeom prst="rect">
            <a:avLst/>
          </a:prstGeom>
        </p:spPr>
      </p:pic>
      <p:cxnSp>
        <p:nvCxnSpPr>
          <p:cNvPr id="15" name="Straight Connector 14"/>
          <p:cNvCxnSpPr/>
          <p:nvPr/>
        </p:nvCxnSpPr>
        <p:spPr>
          <a:xfrm>
            <a:off x="5976898" y="2149393"/>
            <a:ext cx="43674" cy="38795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C8F14D4C-F581-4563-93DC-771400C929D8}" type="slidenum">
              <a:rPr lang="en-US" smtClean="0"/>
              <a:t>11</a:t>
            </a:fld>
            <a:endParaRPr lang="en-US"/>
          </a:p>
        </p:txBody>
      </p:sp>
      <p:pic>
        <p:nvPicPr>
          <p:cNvPr id="16" name="Picture 15">
            <a:extLst>
              <a:ext uri="{FF2B5EF4-FFF2-40B4-BE49-F238E27FC236}">
                <a16:creationId xmlns="" xmlns:a16="http://schemas.microsoft.com/office/drawing/2014/main" id="{FE14A2AB-9573-4383-9F13-D3E262F40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037" y="-205597"/>
            <a:ext cx="2312670" cy="2312670"/>
          </a:xfrm>
          <a:prstGeom prst="rect">
            <a:avLst/>
          </a:prstGeom>
        </p:spPr>
      </p:pic>
      <p:sp>
        <p:nvSpPr>
          <p:cNvPr id="20" name="TextBox 19"/>
          <p:cNvSpPr txBox="1"/>
          <p:nvPr/>
        </p:nvSpPr>
        <p:spPr>
          <a:xfrm>
            <a:off x="769257" y="1539983"/>
            <a:ext cx="10740572" cy="369332"/>
          </a:xfrm>
          <a:prstGeom prst="rect">
            <a:avLst/>
          </a:prstGeom>
          <a:solidFill>
            <a:schemeClr val="bg1"/>
          </a:solidFill>
        </p:spPr>
        <p:txBody>
          <a:bodyPr wrap="square" rtlCol="0">
            <a:spAutoFit/>
          </a:bodyPr>
          <a:lstStyle/>
          <a:p>
            <a:endParaRPr lang="en-GB" dirty="0"/>
          </a:p>
        </p:txBody>
      </p:sp>
      <p:pic>
        <p:nvPicPr>
          <p:cNvPr id="7170" name="Picture 2" descr="Bildergebnis für woman manager icon blue">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151460" y="1909315"/>
            <a:ext cx="3362325" cy="33623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01144" y="5471886"/>
            <a:ext cx="2893785" cy="707886"/>
          </a:xfrm>
          <a:prstGeom prst="rect">
            <a:avLst/>
          </a:prstGeom>
          <a:noFill/>
        </p:spPr>
        <p:txBody>
          <a:bodyPr wrap="square" rtlCol="0">
            <a:spAutoFit/>
          </a:bodyPr>
          <a:lstStyle/>
          <a:p>
            <a:r>
              <a:rPr lang="en-US" sz="4000" b="1" spc="-50" dirty="0">
                <a:solidFill>
                  <a:srgbClr val="002060"/>
                </a:solidFill>
                <a:latin typeface="+mj-lt"/>
              </a:rPr>
              <a:t>Manager</a:t>
            </a:r>
            <a:endParaRPr lang="en-GB" sz="4000" b="1" spc="-50" dirty="0">
              <a:solidFill>
                <a:srgbClr val="002060"/>
              </a:solidFill>
              <a:latin typeface="+mj-lt"/>
            </a:endParaRPr>
          </a:p>
        </p:txBody>
      </p:sp>
      <p:pic>
        <p:nvPicPr>
          <p:cNvPr id="7172" name="Picture 4" descr="Bildergebnis für employee icon blue">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48946" y="1909315"/>
            <a:ext cx="3362325" cy="336232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96286" y="5471886"/>
            <a:ext cx="2893785" cy="707886"/>
          </a:xfrm>
          <a:prstGeom prst="rect">
            <a:avLst/>
          </a:prstGeom>
          <a:noFill/>
        </p:spPr>
        <p:txBody>
          <a:bodyPr wrap="square" rtlCol="0">
            <a:spAutoFit/>
          </a:bodyPr>
          <a:lstStyle/>
          <a:p>
            <a:r>
              <a:rPr lang="en-US" sz="4000" b="1" spc="-50" dirty="0" smtClean="0">
                <a:solidFill>
                  <a:srgbClr val="002060"/>
                </a:solidFill>
                <a:latin typeface="+mj-lt"/>
              </a:rPr>
              <a:t>Employee</a:t>
            </a:r>
            <a:endParaRPr lang="en-GB" sz="4000" b="1" spc="-50" dirty="0">
              <a:solidFill>
                <a:srgbClr val="002060"/>
              </a:solidFill>
              <a:latin typeface="+mj-lt"/>
            </a:endParaRPr>
          </a:p>
        </p:txBody>
      </p:sp>
      <p:sp>
        <p:nvSpPr>
          <p:cNvPr id="8" name="AutoShape 6" descr="Bildergebnis für company icon blue">
            <a:hlinkClick r:id="rId11"/>
          </p:cNvPr>
          <p:cNvSpPr>
            <a:spLocks noChangeAspect="1" noChangeArrowheads="1"/>
          </p:cNvSpPr>
          <p:nvPr/>
        </p:nvSpPr>
        <p:spPr bwMode="auto">
          <a:xfrm>
            <a:off x="71438" y="-16081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8" descr="Bildergebnis für company icon blue">
            <a:hlinkClick r:id="rId11"/>
          </p:cNvPr>
          <p:cNvSpPr>
            <a:spLocks noChangeAspect="1" noChangeArrowheads="1"/>
          </p:cNvSpPr>
          <p:nvPr/>
        </p:nvSpPr>
        <p:spPr bwMode="auto">
          <a:xfrm>
            <a:off x="223838" y="-14557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2" descr="Bildergebnis für company icon blue">
            <a:hlinkClick r:id="rId12"/>
          </p:cNvPr>
          <p:cNvSpPr>
            <a:spLocks noChangeAspect="1" noChangeArrowheads="1"/>
          </p:cNvSpPr>
          <p:nvPr/>
        </p:nvSpPr>
        <p:spPr bwMode="auto">
          <a:xfrm>
            <a:off x="376238" y="-13033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AutoShape 14" descr="Bildergebnis für company icon blue">
            <a:hlinkClick r:id="rId12"/>
          </p:cNvPr>
          <p:cNvSpPr>
            <a:spLocks noChangeAspect="1" noChangeArrowheads="1"/>
          </p:cNvSpPr>
          <p:nvPr/>
        </p:nvSpPr>
        <p:spPr bwMode="auto">
          <a:xfrm>
            <a:off x="528638" y="-11509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84" name="Picture 16" descr="Ähnliches Foto">
            <a:hlinkClick r:id="rId13"/>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35088" y="2735468"/>
            <a:ext cx="1727293" cy="171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690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05" y="201826"/>
            <a:ext cx="9091783" cy="748910"/>
          </a:xfrm>
        </p:spPr>
        <p:txBody>
          <a:bodyPr>
            <a:normAutofit/>
          </a:bodyPr>
          <a:lstStyle/>
          <a:p>
            <a:r>
              <a:rPr lang="en-US" sz="4000" b="1" dirty="0">
                <a:solidFill>
                  <a:srgbClr val="002060"/>
                </a:solidFill>
                <a:ea typeface="+mn-ea"/>
                <a:cs typeface="+mn-cs"/>
              </a:rPr>
              <a:t>Building Effective Career Partnerships</a:t>
            </a:r>
          </a:p>
        </p:txBody>
      </p:sp>
      <p:pic>
        <p:nvPicPr>
          <p:cNvPr id="9" name="Picture 8"/>
          <p:cNvPicPr>
            <a:picLocks noChangeAspect="1"/>
          </p:cNvPicPr>
          <p:nvPr/>
        </p:nvPicPr>
        <p:blipFill>
          <a:blip r:embed="rId3"/>
          <a:stretch>
            <a:fillRect/>
          </a:stretch>
        </p:blipFill>
        <p:spPr>
          <a:xfrm>
            <a:off x="6615594" y="950738"/>
            <a:ext cx="2689853" cy="204163"/>
          </a:xfrm>
          <a:prstGeom prst="rect">
            <a:avLst/>
          </a:prstGeom>
        </p:spPr>
      </p:pic>
      <p:pic>
        <p:nvPicPr>
          <p:cNvPr id="12" name="Picture 11"/>
          <p:cNvPicPr>
            <a:picLocks noChangeAspect="1"/>
          </p:cNvPicPr>
          <p:nvPr/>
        </p:nvPicPr>
        <p:blipFill>
          <a:blip r:embed="rId4"/>
          <a:stretch>
            <a:fillRect/>
          </a:stretch>
        </p:blipFill>
        <p:spPr>
          <a:xfrm>
            <a:off x="214496" y="2306114"/>
            <a:ext cx="2955374" cy="3893739"/>
          </a:xfrm>
          <a:prstGeom prst="rect">
            <a:avLst/>
          </a:prstGeom>
        </p:spPr>
      </p:pic>
      <p:pic>
        <p:nvPicPr>
          <p:cNvPr id="13" name="Picture 12"/>
          <p:cNvPicPr>
            <a:picLocks noChangeAspect="1"/>
          </p:cNvPicPr>
          <p:nvPr/>
        </p:nvPicPr>
        <p:blipFill>
          <a:blip r:embed="rId5"/>
          <a:stretch>
            <a:fillRect/>
          </a:stretch>
        </p:blipFill>
        <p:spPr>
          <a:xfrm>
            <a:off x="3047187" y="4400223"/>
            <a:ext cx="2945151" cy="1617839"/>
          </a:xfrm>
          <a:prstGeom prst="rect">
            <a:avLst/>
          </a:prstGeom>
        </p:spPr>
      </p:pic>
      <p:pic>
        <p:nvPicPr>
          <p:cNvPr id="14" name="Picture 13"/>
          <p:cNvPicPr>
            <a:picLocks noChangeAspect="1"/>
          </p:cNvPicPr>
          <p:nvPr/>
        </p:nvPicPr>
        <p:blipFill>
          <a:blip r:embed="rId6"/>
          <a:stretch>
            <a:fillRect/>
          </a:stretch>
        </p:blipFill>
        <p:spPr>
          <a:xfrm>
            <a:off x="3228140" y="2514756"/>
            <a:ext cx="2263910" cy="1317798"/>
          </a:xfrm>
          <a:prstGeom prst="rect">
            <a:avLst/>
          </a:prstGeom>
        </p:spPr>
      </p:pic>
      <p:cxnSp>
        <p:nvCxnSpPr>
          <p:cNvPr id="15" name="Straight Connector 14"/>
          <p:cNvCxnSpPr/>
          <p:nvPr/>
        </p:nvCxnSpPr>
        <p:spPr>
          <a:xfrm>
            <a:off x="5976898" y="2149393"/>
            <a:ext cx="43674" cy="3879543"/>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7"/>
          <a:stretch>
            <a:fillRect/>
          </a:stretch>
        </p:blipFill>
        <p:spPr>
          <a:xfrm>
            <a:off x="8861703" y="2344032"/>
            <a:ext cx="3275667" cy="3799019"/>
          </a:xfrm>
          <a:prstGeom prst="rect">
            <a:avLst/>
          </a:prstGeom>
        </p:spPr>
      </p:pic>
      <p:pic>
        <p:nvPicPr>
          <p:cNvPr id="18" name="Picture 17"/>
          <p:cNvPicPr>
            <a:picLocks noChangeAspect="1"/>
          </p:cNvPicPr>
          <p:nvPr/>
        </p:nvPicPr>
        <p:blipFill>
          <a:blip r:embed="rId8"/>
          <a:stretch>
            <a:fillRect/>
          </a:stretch>
        </p:blipFill>
        <p:spPr>
          <a:xfrm>
            <a:off x="6068121" y="4400221"/>
            <a:ext cx="2862052" cy="1857332"/>
          </a:xfrm>
          <a:prstGeom prst="rect">
            <a:avLst/>
          </a:prstGeom>
        </p:spPr>
      </p:pic>
      <p:pic>
        <p:nvPicPr>
          <p:cNvPr id="19" name="Picture 18"/>
          <p:cNvPicPr>
            <a:picLocks noChangeAspect="1"/>
          </p:cNvPicPr>
          <p:nvPr/>
        </p:nvPicPr>
        <p:blipFill>
          <a:blip r:embed="rId9"/>
          <a:stretch>
            <a:fillRect/>
          </a:stretch>
        </p:blipFill>
        <p:spPr>
          <a:xfrm>
            <a:off x="6068121" y="2563853"/>
            <a:ext cx="2811508" cy="1268703"/>
          </a:xfrm>
          <a:prstGeom prst="rect">
            <a:avLst/>
          </a:prstGeom>
        </p:spPr>
      </p:pic>
      <p:sp>
        <p:nvSpPr>
          <p:cNvPr id="3" name="Oval 2"/>
          <p:cNvSpPr/>
          <p:nvPr/>
        </p:nvSpPr>
        <p:spPr>
          <a:xfrm>
            <a:off x="3319585" y="2149393"/>
            <a:ext cx="2172467" cy="2197069"/>
          </a:xfrm>
          <a:prstGeom prst="ellipse">
            <a:avLst/>
          </a:prstGeom>
          <a:noFill/>
          <a:ln w="28575">
            <a:solidFill>
              <a:srgbClr val="00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8F14D4C-F581-4563-93DC-771400C929D8}" type="slidenum">
              <a:rPr lang="en-US" smtClean="0"/>
              <a:t>12</a:t>
            </a:fld>
            <a:endParaRPr lang="en-US"/>
          </a:p>
        </p:txBody>
      </p:sp>
      <p:pic>
        <p:nvPicPr>
          <p:cNvPr id="16" name="Picture 15">
            <a:extLst>
              <a:ext uri="{FF2B5EF4-FFF2-40B4-BE49-F238E27FC236}">
                <a16:creationId xmlns="" xmlns:a16="http://schemas.microsoft.com/office/drawing/2014/main" id="{FE14A2AB-9573-4383-9F13-D3E262F405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8037" y="-205597"/>
            <a:ext cx="2312670" cy="2312670"/>
          </a:xfrm>
          <a:prstGeom prst="rect">
            <a:avLst/>
          </a:prstGeom>
        </p:spPr>
      </p:pic>
      <p:sp>
        <p:nvSpPr>
          <p:cNvPr id="20" name="TextBox 19"/>
          <p:cNvSpPr txBox="1"/>
          <p:nvPr/>
        </p:nvSpPr>
        <p:spPr>
          <a:xfrm>
            <a:off x="769257" y="1539983"/>
            <a:ext cx="10740572"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5117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05" y="201826"/>
            <a:ext cx="9091783" cy="748910"/>
          </a:xfrm>
        </p:spPr>
        <p:txBody>
          <a:bodyPr>
            <a:normAutofit/>
          </a:bodyPr>
          <a:lstStyle/>
          <a:p>
            <a:r>
              <a:rPr lang="en-US" sz="4000" b="1" dirty="0">
                <a:solidFill>
                  <a:srgbClr val="002060"/>
                </a:solidFill>
                <a:ea typeface="+mn-ea"/>
                <a:cs typeface="+mn-cs"/>
              </a:rPr>
              <a:t>A Growth-Based Career </a:t>
            </a:r>
            <a:r>
              <a:rPr lang="en-US" sz="4000" b="1" dirty="0" smtClean="0">
                <a:solidFill>
                  <a:srgbClr val="002060"/>
                </a:solidFill>
                <a:ea typeface="+mn-ea"/>
                <a:cs typeface="+mn-cs"/>
              </a:rPr>
              <a:t>Model</a:t>
            </a:r>
            <a:endParaRPr lang="en-US" sz="4000" b="1" dirty="0">
              <a:solidFill>
                <a:srgbClr val="002060"/>
              </a:solidFill>
              <a:ea typeface="+mn-ea"/>
              <a:cs typeface="+mn-cs"/>
            </a:endParaRPr>
          </a:p>
        </p:txBody>
      </p:sp>
      <p:sp>
        <p:nvSpPr>
          <p:cNvPr id="5" name="Slide Number Placeholder 4"/>
          <p:cNvSpPr>
            <a:spLocks noGrp="1"/>
          </p:cNvSpPr>
          <p:nvPr>
            <p:ph type="sldNum" sz="quarter" idx="12"/>
          </p:nvPr>
        </p:nvSpPr>
        <p:spPr/>
        <p:txBody>
          <a:bodyPr/>
          <a:lstStyle/>
          <a:p>
            <a:fld id="{C8F14D4C-F581-4563-93DC-771400C929D8}" type="slidenum">
              <a:rPr lang="en-US" smtClean="0"/>
              <a:t>13</a:t>
            </a:fld>
            <a:endParaRPr lang="en-US"/>
          </a:p>
        </p:txBody>
      </p:sp>
      <p:pic>
        <p:nvPicPr>
          <p:cNvPr id="4" name="Picture 3">
            <a:extLst>
              <a:ext uri="{FF2B5EF4-FFF2-40B4-BE49-F238E27FC236}">
                <a16:creationId xmlns="" xmlns:a16="http://schemas.microsoft.com/office/drawing/2014/main" id="{F7BE1476-FE95-4A9D-86F9-0F670C7AE902}"/>
              </a:ext>
            </a:extLst>
          </p:cNvPr>
          <p:cNvPicPr>
            <a:picLocks noChangeAspect="1"/>
          </p:cNvPicPr>
          <p:nvPr/>
        </p:nvPicPr>
        <p:blipFill>
          <a:blip r:embed="rId3"/>
          <a:stretch>
            <a:fillRect/>
          </a:stretch>
        </p:blipFill>
        <p:spPr>
          <a:xfrm>
            <a:off x="2868541" y="1388974"/>
            <a:ext cx="5927115" cy="4489525"/>
          </a:xfrm>
          <a:prstGeom prst="rect">
            <a:avLst/>
          </a:prstGeom>
        </p:spPr>
      </p:pic>
      <p:sp>
        <p:nvSpPr>
          <p:cNvPr id="8" name="TextBox 7"/>
          <p:cNvSpPr txBox="1"/>
          <p:nvPr/>
        </p:nvSpPr>
        <p:spPr>
          <a:xfrm>
            <a:off x="769257" y="1539983"/>
            <a:ext cx="2699657" cy="369332"/>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8519230" y="1563147"/>
            <a:ext cx="2699657" cy="369332"/>
          </a:xfrm>
          <a:prstGeom prst="rect">
            <a:avLst/>
          </a:prstGeom>
          <a:solidFill>
            <a:schemeClr val="bg1"/>
          </a:solidFill>
        </p:spPr>
        <p:txBody>
          <a:bodyPr wrap="square" rtlCol="0">
            <a:spAutoFit/>
          </a:bodyPr>
          <a:lstStyle/>
          <a:p>
            <a:endParaRPr lang="en-GB" dirty="0"/>
          </a:p>
        </p:txBody>
      </p:sp>
      <p:pic>
        <p:nvPicPr>
          <p:cNvPr id="6146" name="Picture 2" descr="Bildergebnis für harvard manage mento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5140" y="16948"/>
            <a:ext cx="3166860" cy="154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75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699" y="1244169"/>
            <a:ext cx="10093838" cy="748910"/>
          </a:xfrm>
        </p:spPr>
        <p:txBody>
          <a:bodyPr>
            <a:noAutofit/>
          </a:bodyPr>
          <a:lstStyle/>
          <a:p>
            <a:r>
              <a:rPr lang="en-US" sz="4000" b="1" dirty="0">
                <a:solidFill>
                  <a:srgbClr val="002060"/>
                </a:solidFill>
                <a:ea typeface="+mn-ea"/>
                <a:cs typeface="+mn-cs"/>
              </a:rPr>
              <a:t>Continuous Learning and growth-based careers?</a:t>
            </a:r>
            <a:br>
              <a:rPr lang="en-US" sz="4000" b="1" dirty="0">
                <a:solidFill>
                  <a:srgbClr val="002060"/>
                </a:solidFill>
                <a:ea typeface="+mn-ea"/>
                <a:cs typeface="+mn-cs"/>
              </a:rPr>
            </a:br>
            <a:r>
              <a:rPr lang="en-US" sz="4000" b="1" dirty="0">
                <a:solidFill>
                  <a:srgbClr val="002060"/>
                </a:solidFill>
                <a:ea typeface="+mn-ea"/>
                <a:cs typeface="+mn-cs"/>
              </a:rPr>
              <a:t/>
            </a:r>
            <a:br>
              <a:rPr lang="en-US" sz="4000" b="1" dirty="0">
                <a:solidFill>
                  <a:srgbClr val="002060"/>
                </a:solidFill>
                <a:ea typeface="+mn-ea"/>
                <a:cs typeface="+mn-cs"/>
              </a:rPr>
            </a:br>
            <a:endParaRPr lang="en-US" sz="4000" b="1" dirty="0">
              <a:solidFill>
                <a:srgbClr val="002060"/>
              </a:solidFill>
              <a:ea typeface="+mn-ea"/>
              <a:cs typeface="+mn-cs"/>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14</a:t>
            </a:fld>
            <a:endParaRPr lang="en-US"/>
          </a:p>
        </p:txBody>
      </p:sp>
      <p:pic>
        <p:nvPicPr>
          <p:cNvPr id="10" name="Picture 9">
            <a:extLst>
              <a:ext uri="{FF2B5EF4-FFF2-40B4-BE49-F238E27FC236}">
                <a16:creationId xmlns="" xmlns:a16="http://schemas.microsoft.com/office/drawing/2014/main" id="{EC7C64C4-5ED8-40BD-B998-718DF1C21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786" y="1244169"/>
            <a:ext cx="9953672" cy="5020145"/>
          </a:xfrm>
          <a:prstGeom prst="rect">
            <a:avLst/>
          </a:prstGeom>
        </p:spPr>
      </p:pic>
      <p:sp>
        <p:nvSpPr>
          <p:cNvPr id="5" name="TextBox 4"/>
          <p:cNvSpPr txBox="1"/>
          <p:nvPr/>
        </p:nvSpPr>
        <p:spPr>
          <a:xfrm>
            <a:off x="914400" y="1170651"/>
            <a:ext cx="3672114" cy="369332"/>
          </a:xfrm>
          <a:prstGeom prst="rect">
            <a:avLst/>
          </a:prstGeom>
          <a:solidFill>
            <a:schemeClr val="bg1"/>
          </a:solidFill>
        </p:spPr>
        <p:txBody>
          <a:bodyPr wrap="square" rtlCol="0">
            <a:spAutoFit/>
          </a:bodyPr>
          <a:lstStyle/>
          <a:p>
            <a:endParaRPr lang="en-GB" dirty="0"/>
          </a:p>
        </p:txBody>
      </p:sp>
      <p:pic>
        <p:nvPicPr>
          <p:cNvPr id="6" name="Picture 4" descr="Bildergebnis für bersin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7746" y="147007"/>
            <a:ext cx="2111681" cy="134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16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96"/>
            <a:ext cx="10093838" cy="748910"/>
          </a:xfrm>
        </p:spPr>
        <p:txBody>
          <a:bodyPr>
            <a:noAutofit/>
          </a:bodyPr>
          <a:lstStyle/>
          <a:p>
            <a:r>
              <a:rPr lang="en-US" sz="4000" b="1" dirty="0" smtClean="0">
                <a:solidFill>
                  <a:srgbClr val="002060"/>
                </a:solidFill>
                <a:ea typeface="+mn-ea"/>
                <a:cs typeface="+mn-cs"/>
              </a:rPr>
              <a:t>Bersin Maturity Model and Career Management</a:t>
            </a:r>
            <a:endParaRPr lang="en-US" sz="4000" b="1" dirty="0">
              <a:solidFill>
                <a:srgbClr val="002060"/>
              </a:solidFill>
              <a:ea typeface="+mn-ea"/>
              <a:cs typeface="+mn-cs"/>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15</a:t>
            </a:fld>
            <a:endParaRPr lang="en-US"/>
          </a:p>
        </p:txBody>
      </p:sp>
      <p:sp>
        <p:nvSpPr>
          <p:cNvPr id="5" name="TextBox 4"/>
          <p:cNvSpPr txBox="1"/>
          <p:nvPr/>
        </p:nvSpPr>
        <p:spPr>
          <a:xfrm>
            <a:off x="914400" y="1170651"/>
            <a:ext cx="3672114" cy="369332"/>
          </a:xfrm>
          <a:prstGeom prst="rect">
            <a:avLst/>
          </a:prstGeom>
          <a:solidFill>
            <a:schemeClr val="bg1"/>
          </a:solidFill>
        </p:spPr>
        <p:txBody>
          <a:bodyPr wrap="square" rtlCol="0">
            <a:spAutoFit/>
          </a:bodyPr>
          <a:lstStyle/>
          <a:p>
            <a:endParaRPr lang="en-GB" dirty="0"/>
          </a:p>
        </p:txBody>
      </p:sp>
      <p:pic>
        <p:nvPicPr>
          <p:cNvPr id="6" name="Picture 4" descr="Bildergebnis für bersin logo">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7746" y="147007"/>
            <a:ext cx="2111681" cy="1347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2A299860-1DC8-45AA-9251-DD856E57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457" y="1355317"/>
            <a:ext cx="6764052" cy="4722539"/>
          </a:xfrm>
          <a:prstGeom prst="rect">
            <a:avLst/>
          </a:prstGeom>
        </p:spPr>
      </p:pic>
      <p:sp>
        <p:nvSpPr>
          <p:cNvPr id="3" name="TextBox 2"/>
          <p:cNvSpPr txBox="1"/>
          <p:nvPr/>
        </p:nvSpPr>
        <p:spPr>
          <a:xfrm>
            <a:off x="914400" y="1564499"/>
            <a:ext cx="1989438" cy="369332"/>
          </a:xfrm>
          <a:prstGeom prst="rect">
            <a:avLst/>
          </a:prstGeom>
          <a:solidFill>
            <a:schemeClr val="bg1"/>
          </a:solidFill>
        </p:spPr>
        <p:txBody>
          <a:bodyPr wrap="square" rtlCol="0">
            <a:spAutoFit/>
          </a:bodyPr>
          <a:lstStyle/>
          <a:p>
            <a:endParaRPr lang="en-GB" dirty="0"/>
          </a:p>
        </p:txBody>
      </p:sp>
      <p:sp>
        <p:nvSpPr>
          <p:cNvPr id="11" name="TextBox 10"/>
          <p:cNvSpPr txBox="1"/>
          <p:nvPr/>
        </p:nvSpPr>
        <p:spPr>
          <a:xfrm>
            <a:off x="9260162" y="1546845"/>
            <a:ext cx="1989438"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9479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 y="201826"/>
            <a:ext cx="10982496" cy="748910"/>
          </a:xfrm>
        </p:spPr>
        <p:txBody>
          <a:bodyPr vert="horz" lIns="91440" tIns="45720" rIns="91440" bIns="45720" rtlCol="0" anchor="b">
            <a:noAutofit/>
          </a:bodyPr>
          <a:lstStyle/>
          <a:p>
            <a:r>
              <a:rPr lang="en-US" sz="4000" b="1" dirty="0">
                <a:solidFill>
                  <a:srgbClr val="002060"/>
                </a:solidFill>
                <a:ea typeface="+mn-ea"/>
                <a:cs typeface="+mn-cs"/>
              </a:rPr>
              <a:t>Why is </a:t>
            </a:r>
            <a:r>
              <a:rPr lang="en-US" sz="4000" b="1" dirty="0" smtClean="0">
                <a:solidFill>
                  <a:srgbClr val="002060"/>
                </a:solidFill>
                <a:ea typeface="+mn-ea"/>
                <a:cs typeface="+mn-cs"/>
              </a:rPr>
              <a:t>it important</a:t>
            </a:r>
            <a:r>
              <a:rPr lang="en-US" sz="4000" b="1" dirty="0">
                <a:solidFill>
                  <a:srgbClr val="002060"/>
                </a:solidFill>
                <a:ea typeface="+mn-ea"/>
                <a:cs typeface="+mn-cs"/>
              </a:rPr>
              <a:t> </a:t>
            </a:r>
            <a:r>
              <a:rPr lang="en-US" sz="4000" b="1" dirty="0" smtClean="0">
                <a:solidFill>
                  <a:srgbClr val="002060"/>
                </a:solidFill>
                <a:ea typeface="+mn-ea"/>
                <a:cs typeface="+mn-cs"/>
              </a:rPr>
              <a:t>to </a:t>
            </a:r>
            <a:r>
              <a:rPr lang="en-US" sz="4000" b="1" dirty="0">
                <a:solidFill>
                  <a:srgbClr val="002060"/>
                </a:solidFill>
                <a:ea typeface="+mn-ea"/>
                <a:cs typeface="+mn-cs"/>
              </a:rPr>
              <a:t>me and to </a:t>
            </a:r>
            <a:r>
              <a:rPr lang="en-US" sz="4000" b="1" dirty="0" smtClean="0">
                <a:solidFill>
                  <a:srgbClr val="002060"/>
                </a:solidFill>
                <a:ea typeface="+mn-ea"/>
                <a:cs typeface="+mn-cs"/>
              </a:rPr>
              <a:t>my organization? </a:t>
            </a:r>
            <a:endParaRPr lang="en-US" sz="4000" b="1" dirty="0">
              <a:solidFill>
                <a:srgbClr val="002060"/>
              </a:solidFill>
              <a:ea typeface="+mn-ea"/>
              <a:cs typeface="+mn-cs"/>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16</a:t>
            </a:fld>
            <a:endParaRPr lang="en-US"/>
          </a:p>
        </p:txBody>
      </p:sp>
      <p:graphicFrame>
        <p:nvGraphicFramePr>
          <p:cNvPr id="4" name="Diagram 3"/>
          <p:cNvGraphicFramePr/>
          <p:nvPr>
            <p:extLst>
              <p:ext uri="{D42A27DB-BD31-4B8C-83A1-F6EECF244321}">
                <p14:modId xmlns:p14="http://schemas.microsoft.com/office/powerpoint/2010/main" val="3002234271"/>
              </p:ext>
            </p:extLst>
          </p:nvPr>
        </p:nvGraphicFramePr>
        <p:xfrm>
          <a:off x="0" y="1393026"/>
          <a:ext cx="11717078" cy="4795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024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57" y="201826"/>
            <a:ext cx="9584353" cy="748910"/>
          </a:xfrm>
        </p:spPr>
        <p:txBody>
          <a:bodyPr>
            <a:normAutofit/>
          </a:bodyPr>
          <a:lstStyle/>
          <a:p>
            <a:r>
              <a:rPr lang="en-US" sz="4000" b="1" dirty="0">
                <a:solidFill>
                  <a:srgbClr val="002060"/>
                </a:solidFill>
                <a:ea typeface="+mn-ea"/>
                <a:cs typeface="+mn-cs"/>
              </a:rPr>
              <a:t>What’s the organization’s role?</a:t>
            </a:r>
          </a:p>
        </p:txBody>
      </p:sp>
      <p:sp>
        <p:nvSpPr>
          <p:cNvPr id="5" name="Slide Number Placeholder 4"/>
          <p:cNvSpPr>
            <a:spLocks noGrp="1"/>
          </p:cNvSpPr>
          <p:nvPr>
            <p:ph type="sldNum" sz="quarter" idx="12"/>
          </p:nvPr>
        </p:nvSpPr>
        <p:spPr/>
        <p:txBody>
          <a:bodyPr/>
          <a:lstStyle/>
          <a:p>
            <a:fld id="{C8F14D4C-F581-4563-93DC-771400C929D8}" type="slidenum">
              <a:rPr lang="en-US" smtClean="0"/>
              <a:t>17</a:t>
            </a:fld>
            <a:endParaRPr lang="en-US"/>
          </a:p>
        </p:txBody>
      </p:sp>
      <p:sp>
        <p:nvSpPr>
          <p:cNvPr id="3" name="TextBox 2"/>
          <p:cNvSpPr txBox="1"/>
          <p:nvPr/>
        </p:nvSpPr>
        <p:spPr>
          <a:xfrm>
            <a:off x="765544" y="1541882"/>
            <a:ext cx="10462437" cy="369332"/>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3525901" y="1829657"/>
            <a:ext cx="2147777" cy="646331"/>
          </a:xfrm>
          <a:prstGeom prst="rect">
            <a:avLst/>
          </a:prstGeom>
          <a:noFill/>
        </p:spPr>
        <p:txBody>
          <a:bodyPr wrap="square" rtlCol="0">
            <a:spAutoFit/>
          </a:bodyPr>
          <a:lstStyle/>
          <a:p>
            <a:r>
              <a:rPr lang="en-US" dirty="0" smtClean="0"/>
              <a:t>Build Accountability among supervisors </a:t>
            </a:r>
            <a:endParaRPr lang="en-GB" dirty="0"/>
          </a:p>
        </p:txBody>
      </p:sp>
      <p:pic>
        <p:nvPicPr>
          <p:cNvPr id="12292" name="Picture 4" descr="Bildergebnis für accountability icon">
            <a:hlinkClick r:id="rId3"/>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859648" y="1165378"/>
            <a:ext cx="2621220" cy="262122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ildergebnis für tools blue ico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488" y="4236812"/>
            <a:ext cx="1755539" cy="17555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525901" y="4791417"/>
            <a:ext cx="2147777" cy="646331"/>
          </a:xfrm>
          <a:prstGeom prst="rect">
            <a:avLst/>
          </a:prstGeom>
          <a:noFill/>
        </p:spPr>
        <p:txBody>
          <a:bodyPr wrap="square" rtlCol="0">
            <a:spAutoFit/>
          </a:bodyPr>
          <a:lstStyle/>
          <a:p>
            <a:r>
              <a:rPr lang="en-US" dirty="0" smtClean="0"/>
              <a:t>Increase CM capabilities via tools</a:t>
            </a:r>
            <a:endParaRPr lang="en-GB" dirty="0"/>
          </a:p>
        </p:txBody>
      </p:sp>
      <p:pic>
        <p:nvPicPr>
          <p:cNvPr id="12296" name="Picture 8" descr="Bildergebnis für technology icon">
            <a:hlinkClick r:id="rId8"/>
          </p:cNvPr>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59396" y="1503861"/>
            <a:ext cx="2169151" cy="2169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377473" y="1956712"/>
            <a:ext cx="2147777" cy="646331"/>
          </a:xfrm>
          <a:prstGeom prst="rect">
            <a:avLst/>
          </a:prstGeom>
          <a:noFill/>
        </p:spPr>
        <p:txBody>
          <a:bodyPr wrap="square" rtlCol="0">
            <a:spAutoFit/>
          </a:bodyPr>
          <a:lstStyle/>
          <a:p>
            <a:r>
              <a:rPr lang="en-US" dirty="0" smtClean="0"/>
              <a:t>Offer state-of-the-art Technology</a:t>
            </a:r>
            <a:endParaRPr lang="en-GB" dirty="0"/>
          </a:p>
        </p:txBody>
      </p:sp>
      <p:pic>
        <p:nvPicPr>
          <p:cNvPr id="12298" name="Picture 10" descr="Bildergebnis für endless icon blue">
            <a:hlinkClick r:id="rId10"/>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134357" y="3899259"/>
            <a:ext cx="1994190" cy="19941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377473" y="4237419"/>
            <a:ext cx="2147777" cy="1477328"/>
          </a:xfrm>
          <a:prstGeom prst="rect">
            <a:avLst/>
          </a:prstGeom>
          <a:noFill/>
        </p:spPr>
        <p:txBody>
          <a:bodyPr wrap="square" rtlCol="0">
            <a:spAutoFit/>
          </a:bodyPr>
          <a:lstStyle/>
          <a:p>
            <a:r>
              <a:rPr lang="en-US" dirty="0" smtClean="0"/>
              <a:t>Provide dynamic environment of </a:t>
            </a:r>
            <a:r>
              <a:rPr lang="en-US" dirty="0" err="1" smtClean="0"/>
              <a:t>continuouus</a:t>
            </a:r>
            <a:r>
              <a:rPr lang="en-US" dirty="0" smtClean="0"/>
              <a:t> learning  opportunities</a:t>
            </a:r>
            <a:endParaRPr lang="en-GB" dirty="0"/>
          </a:p>
        </p:txBody>
      </p:sp>
    </p:spTree>
    <p:extLst>
      <p:ext uri="{BB962C8B-B14F-4D97-AF65-F5344CB8AC3E}">
        <p14:creationId xmlns:p14="http://schemas.microsoft.com/office/powerpoint/2010/main" val="3738760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F14D4C-F581-4563-93DC-771400C929D8}" type="slidenum">
              <a:rPr lang="en-US" smtClean="0"/>
              <a:t>18</a:t>
            </a:fld>
            <a:endParaRPr lang="en-US"/>
          </a:p>
        </p:txBody>
      </p:sp>
      <p:sp>
        <p:nvSpPr>
          <p:cNvPr id="4" name="Rectangle 3"/>
          <p:cNvSpPr/>
          <p:nvPr/>
        </p:nvSpPr>
        <p:spPr>
          <a:xfrm>
            <a:off x="978193" y="1804797"/>
            <a:ext cx="10079665" cy="4173450"/>
          </a:xfrm>
          <a:prstGeom prst="rect">
            <a:avLst/>
          </a:prstGeom>
        </p:spPr>
        <p:txBody>
          <a:bodyPr wrap="square">
            <a:spAutoFit/>
          </a:bodyPr>
          <a:lstStyle/>
          <a:p>
            <a:pPr marL="342900" lvl="0" indent="-342900">
              <a:lnSpc>
                <a:spcPct val="85000"/>
              </a:lnSpc>
              <a:spcBef>
                <a:spcPct val="0"/>
              </a:spcBef>
              <a:buFont typeface="Arial" panose="020B0604020202020204" pitchFamily="34" charset="0"/>
              <a:buChar char="•"/>
            </a:pPr>
            <a:r>
              <a:rPr lang="en-US" sz="2400" spc="-50" dirty="0">
                <a:solidFill>
                  <a:srgbClr val="002060"/>
                </a:solidFill>
                <a:latin typeface="+mj-lt"/>
              </a:rPr>
              <a:t>Ability to bolster employee engagement, increase satisfaction and optimize performance, which should have a direct impact in the organization’s objectives; </a:t>
            </a:r>
            <a:endParaRPr lang="en-GB" sz="2400" spc="-50" dirty="0">
              <a:solidFill>
                <a:srgbClr val="002060"/>
              </a:solidFill>
              <a:latin typeface="+mj-lt"/>
            </a:endParaRPr>
          </a:p>
          <a:p>
            <a:pPr>
              <a:lnSpc>
                <a:spcPct val="85000"/>
              </a:lnSpc>
              <a:spcBef>
                <a:spcPct val="0"/>
              </a:spcBef>
            </a:pPr>
            <a:endParaRPr lang="en-GB" sz="2400" spc="-50" dirty="0">
              <a:solidFill>
                <a:srgbClr val="002060"/>
              </a:solidFill>
              <a:latin typeface="+mj-lt"/>
            </a:endParaRPr>
          </a:p>
          <a:p>
            <a:pPr marL="342900" lvl="0" indent="-342900">
              <a:lnSpc>
                <a:spcPct val="85000"/>
              </a:lnSpc>
              <a:spcBef>
                <a:spcPct val="0"/>
              </a:spcBef>
              <a:buFont typeface="Arial" panose="020B0604020202020204" pitchFamily="34" charset="0"/>
              <a:buChar char="•"/>
            </a:pPr>
            <a:r>
              <a:rPr lang="en-US" sz="2400" spc="-50" dirty="0">
                <a:solidFill>
                  <a:srgbClr val="002060"/>
                </a:solidFill>
                <a:latin typeface="+mj-lt"/>
              </a:rPr>
              <a:t>Increase in capability and upskilling of existing staff and allow organization to leverage in-house strengths;</a:t>
            </a:r>
            <a:endParaRPr lang="en-GB" sz="2400" spc="-50" dirty="0">
              <a:solidFill>
                <a:srgbClr val="002060"/>
              </a:solidFill>
              <a:latin typeface="+mj-lt"/>
            </a:endParaRPr>
          </a:p>
          <a:p>
            <a:pPr>
              <a:lnSpc>
                <a:spcPct val="85000"/>
              </a:lnSpc>
              <a:spcBef>
                <a:spcPct val="0"/>
              </a:spcBef>
            </a:pPr>
            <a:endParaRPr lang="en-GB" sz="2400" spc="-50" dirty="0">
              <a:solidFill>
                <a:srgbClr val="002060"/>
              </a:solidFill>
              <a:latin typeface="+mj-lt"/>
            </a:endParaRPr>
          </a:p>
          <a:p>
            <a:pPr marL="342900" lvl="0" indent="-342900">
              <a:lnSpc>
                <a:spcPct val="85000"/>
              </a:lnSpc>
              <a:spcBef>
                <a:spcPct val="0"/>
              </a:spcBef>
              <a:buFont typeface="Arial" panose="020B0604020202020204" pitchFamily="34" charset="0"/>
              <a:buChar char="•"/>
            </a:pPr>
            <a:r>
              <a:rPr lang="en-US" sz="2400" spc="-50" dirty="0">
                <a:solidFill>
                  <a:srgbClr val="002060"/>
                </a:solidFill>
                <a:latin typeface="+mj-lt"/>
              </a:rPr>
              <a:t>Prepare staff to become more competitive for internal opportunities, other multilateral organizations, or even the marketplace in general</a:t>
            </a:r>
            <a:endParaRPr lang="en-GB" sz="2400" spc="-50" dirty="0">
              <a:solidFill>
                <a:srgbClr val="002060"/>
              </a:solidFill>
              <a:latin typeface="+mj-lt"/>
            </a:endParaRPr>
          </a:p>
          <a:p>
            <a:pPr>
              <a:lnSpc>
                <a:spcPct val="85000"/>
              </a:lnSpc>
              <a:spcBef>
                <a:spcPct val="0"/>
              </a:spcBef>
            </a:pPr>
            <a:endParaRPr lang="en-GB" sz="2400" spc="-50" dirty="0">
              <a:solidFill>
                <a:srgbClr val="002060"/>
              </a:solidFill>
              <a:latin typeface="+mj-lt"/>
            </a:endParaRPr>
          </a:p>
          <a:p>
            <a:pPr marL="342900" lvl="0" indent="-342900">
              <a:lnSpc>
                <a:spcPct val="85000"/>
              </a:lnSpc>
              <a:spcBef>
                <a:spcPct val="0"/>
              </a:spcBef>
              <a:buFont typeface="Arial" panose="020B0604020202020204" pitchFamily="34" charset="0"/>
              <a:buChar char="•"/>
            </a:pPr>
            <a:r>
              <a:rPr lang="en-US" sz="2400" spc="-50" dirty="0">
                <a:solidFill>
                  <a:srgbClr val="002060"/>
                </a:solidFill>
                <a:latin typeface="+mj-lt"/>
              </a:rPr>
              <a:t>Enhance your organization’s Employer Value Proposition as it becomes a workplace offering a higher-impact career journey for those already employed and those considering us as part of their career  journey</a:t>
            </a:r>
            <a:endParaRPr lang="en-GB" sz="2400" spc="-50" dirty="0">
              <a:solidFill>
                <a:srgbClr val="002060"/>
              </a:solidFill>
              <a:latin typeface="+mj-lt"/>
            </a:endParaRPr>
          </a:p>
          <a:p>
            <a:pPr marL="342900" indent="-342900">
              <a:lnSpc>
                <a:spcPct val="85000"/>
              </a:lnSpc>
              <a:spcBef>
                <a:spcPct val="0"/>
              </a:spcBef>
              <a:buFont typeface="Arial" panose="020B0604020202020204" pitchFamily="34" charset="0"/>
              <a:buChar char="•"/>
            </a:pPr>
            <a:r>
              <a:rPr lang="en-US" sz="2400" spc="-50" dirty="0">
                <a:solidFill>
                  <a:srgbClr val="002060"/>
                </a:solidFill>
                <a:latin typeface="+mj-lt"/>
              </a:rPr>
              <a:t> </a:t>
            </a:r>
            <a:endParaRPr lang="en-GB" sz="2400" spc="-50" dirty="0">
              <a:solidFill>
                <a:srgbClr val="002060"/>
              </a:solidFill>
              <a:latin typeface="+mj-lt"/>
            </a:endParaRPr>
          </a:p>
        </p:txBody>
      </p:sp>
      <p:sp>
        <p:nvSpPr>
          <p:cNvPr id="5" name="Title 1"/>
          <p:cNvSpPr txBox="1">
            <a:spLocks/>
          </p:cNvSpPr>
          <p:nvPr/>
        </p:nvSpPr>
        <p:spPr>
          <a:xfrm>
            <a:off x="333451" y="402778"/>
            <a:ext cx="9584353" cy="74891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rgbClr val="002060"/>
                </a:solidFill>
                <a:ea typeface="+mn-ea"/>
                <a:cs typeface="+mn-cs"/>
              </a:rPr>
              <a:t>Value Proposition </a:t>
            </a:r>
          </a:p>
        </p:txBody>
      </p:sp>
    </p:spTree>
    <p:extLst>
      <p:ext uri="{BB962C8B-B14F-4D97-AF65-F5344CB8AC3E}">
        <p14:creationId xmlns:p14="http://schemas.microsoft.com/office/powerpoint/2010/main" val="293086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96635" y="9524"/>
            <a:ext cx="9895365" cy="6370011"/>
          </a:xfrm>
          <a:prstGeom prst="rect">
            <a:avLst/>
          </a:prstGeom>
        </p:spPr>
      </p:pic>
      <p:sp>
        <p:nvSpPr>
          <p:cNvPr id="3" name="Slide Number Placeholder 2"/>
          <p:cNvSpPr>
            <a:spLocks noGrp="1"/>
          </p:cNvSpPr>
          <p:nvPr>
            <p:ph type="sldNum" sz="quarter" idx="12"/>
          </p:nvPr>
        </p:nvSpPr>
        <p:spPr/>
        <p:txBody>
          <a:bodyPr/>
          <a:lstStyle/>
          <a:p>
            <a:fld id="{C8F14D4C-F581-4563-93DC-771400C929D8}" type="slidenum">
              <a:rPr lang="en-US" smtClean="0"/>
              <a:t>19</a:t>
            </a:fld>
            <a:endParaRPr lang="en-US"/>
          </a:p>
        </p:txBody>
      </p:sp>
      <p:sp>
        <p:nvSpPr>
          <p:cNvPr id="4" name="TextBox 3"/>
          <p:cNvSpPr txBox="1"/>
          <p:nvPr/>
        </p:nvSpPr>
        <p:spPr>
          <a:xfrm>
            <a:off x="0" y="9524"/>
            <a:ext cx="5571460" cy="6632585"/>
          </a:xfrm>
          <a:prstGeom prst="rect">
            <a:avLst/>
          </a:prstGeom>
          <a:solidFill>
            <a:schemeClr val="accent2"/>
          </a:solidFill>
        </p:spPr>
        <p:txBody>
          <a:bodyPr wrap="square" rtlCol="0">
            <a:spAutoFit/>
          </a:bodyPr>
          <a:lstStyle/>
          <a:p>
            <a:pPr algn="ctr">
              <a:lnSpc>
                <a:spcPct val="85000"/>
              </a:lnSpc>
              <a:spcBef>
                <a:spcPct val="0"/>
              </a:spcBef>
            </a:pPr>
            <a:endParaRPr lang="en-US" sz="8000" b="1" spc="-50" dirty="0" smtClean="0">
              <a:solidFill>
                <a:schemeClr val="bg1"/>
              </a:solidFill>
              <a:latin typeface="+mj-lt"/>
              <a:ea typeface="+mj-ea"/>
              <a:cs typeface="+mj-cs"/>
            </a:endParaRPr>
          </a:p>
          <a:p>
            <a:pPr algn="ctr">
              <a:lnSpc>
                <a:spcPct val="85000"/>
              </a:lnSpc>
              <a:spcBef>
                <a:spcPct val="0"/>
              </a:spcBef>
            </a:pPr>
            <a:r>
              <a:rPr lang="en-US" sz="6000" b="1" spc="-50" dirty="0" smtClean="0">
                <a:solidFill>
                  <a:schemeClr val="bg1"/>
                </a:solidFill>
                <a:latin typeface="+mj-lt"/>
                <a:ea typeface="+mj-ea"/>
                <a:cs typeface="+mj-cs"/>
              </a:rPr>
              <a:t>Translating </a:t>
            </a:r>
            <a:endParaRPr lang="en-US" sz="6000" b="1" spc="-50" dirty="0">
              <a:solidFill>
                <a:schemeClr val="bg1"/>
              </a:solidFill>
              <a:latin typeface="+mj-lt"/>
              <a:ea typeface="+mj-ea"/>
              <a:cs typeface="+mj-cs"/>
            </a:endParaRPr>
          </a:p>
          <a:p>
            <a:pPr algn="ctr">
              <a:lnSpc>
                <a:spcPct val="85000"/>
              </a:lnSpc>
              <a:spcBef>
                <a:spcPct val="0"/>
              </a:spcBef>
            </a:pPr>
            <a:r>
              <a:rPr lang="en-US" sz="6000" b="1" spc="-50" dirty="0" smtClean="0">
                <a:solidFill>
                  <a:schemeClr val="bg1"/>
                </a:solidFill>
                <a:latin typeface="+mj-lt"/>
                <a:ea typeface="+mj-ea"/>
                <a:cs typeface="+mj-cs"/>
              </a:rPr>
              <a:t> </a:t>
            </a:r>
            <a:r>
              <a:rPr lang="en-US" sz="6000" b="1" spc="-50" dirty="0">
                <a:solidFill>
                  <a:schemeClr val="bg1"/>
                </a:solidFill>
                <a:latin typeface="+mj-lt"/>
                <a:ea typeface="+mj-ea"/>
                <a:cs typeface="+mj-cs"/>
              </a:rPr>
              <a:t>Value Proposition </a:t>
            </a:r>
            <a:endParaRPr lang="en-US" sz="6000" b="1" spc="-50" dirty="0" smtClean="0">
              <a:solidFill>
                <a:schemeClr val="bg1"/>
              </a:solidFill>
              <a:latin typeface="+mj-lt"/>
              <a:ea typeface="+mj-ea"/>
              <a:cs typeface="+mj-cs"/>
            </a:endParaRPr>
          </a:p>
          <a:p>
            <a:pPr algn="ctr">
              <a:lnSpc>
                <a:spcPct val="85000"/>
              </a:lnSpc>
              <a:spcBef>
                <a:spcPct val="0"/>
              </a:spcBef>
            </a:pPr>
            <a:r>
              <a:rPr lang="en-US" sz="6000" b="1" spc="-50" dirty="0" smtClean="0">
                <a:solidFill>
                  <a:schemeClr val="bg1"/>
                </a:solidFill>
                <a:latin typeface="+mj-lt"/>
                <a:ea typeface="+mj-ea"/>
                <a:cs typeface="+mj-cs"/>
              </a:rPr>
              <a:t>into </a:t>
            </a:r>
          </a:p>
          <a:p>
            <a:pPr algn="ctr">
              <a:lnSpc>
                <a:spcPct val="85000"/>
              </a:lnSpc>
              <a:spcBef>
                <a:spcPct val="0"/>
              </a:spcBef>
            </a:pPr>
            <a:r>
              <a:rPr lang="en-US" sz="6000" b="1" spc="-50" dirty="0" smtClean="0">
                <a:solidFill>
                  <a:schemeClr val="bg1"/>
                </a:solidFill>
                <a:latin typeface="+mj-lt"/>
                <a:ea typeface="+mj-ea"/>
                <a:cs typeface="+mj-cs"/>
              </a:rPr>
              <a:t>Priorities</a:t>
            </a:r>
          </a:p>
          <a:p>
            <a:pPr algn="ctr">
              <a:lnSpc>
                <a:spcPct val="85000"/>
              </a:lnSpc>
              <a:spcBef>
                <a:spcPct val="0"/>
              </a:spcBef>
            </a:pPr>
            <a:endParaRPr lang="en-US" sz="6000" b="1" spc="-50" dirty="0">
              <a:solidFill>
                <a:schemeClr val="bg1"/>
              </a:solidFill>
              <a:latin typeface="+mj-lt"/>
              <a:ea typeface="+mj-ea"/>
              <a:cs typeface="+mj-cs"/>
            </a:endParaRPr>
          </a:p>
          <a:p>
            <a:pPr algn="ctr">
              <a:lnSpc>
                <a:spcPct val="85000"/>
              </a:lnSpc>
              <a:spcBef>
                <a:spcPct val="0"/>
              </a:spcBef>
            </a:pPr>
            <a:endParaRPr lang="en-US" sz="6000" b="1" spc="-50" dirty="0" smtClean="0">
              <a:solidFill>
                <a:schemeClr val="bg1"/>
              </a:solidFill>
              <a:latin typeface="+mj-lt"/>
              <a:ea typeface="+mj-ea"/>
              <a:cs typeface="+mj-cs"/>
            </a:endParaRPr>
          </a:p>
          <a:p>
            <a:pPr algn="ctr">
              <a:lnSpc>
                <a:spcPct val="85000"/>
              </a:lnSpc>
              <a:spcBef>
                <a:spcPct val="0"/>
              </a:spcBef>
            </a:pPr>
            <a:endParaRPr lang="en-US" sz="6000" b="1" spc="-50" dirty="0" smtClean="0">
              <a:solidFill>
                <a:schemeClr val="bg1"/>
              </a:solidFill>
              <a:latin typeface="+mj-lt"/>
              <a:ea typeface="+mj-ea"/>
              <a:cs typeface="+mj-cs"/>
            </a:endParaRPr>
          </a:p>
        </p:txBody>
      </p:sp>
    </p:spTree>
    <p:extLst>
      <p:ext uri="{BB962C8B-B14F-4D97-AF65-F5344CB8AC3E}">
        <p14:creationId xmlns:p14="http://schemas.microsoft.com/office/powerpoint/2010/main" val="414475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2590" y="2611297"/>
            <a:ext cx="6779410" cy="514628"/>
          </a:xfrm>
          <a:prstGeom prst="rect">
            <a:avLst/>
          </a:prstGeom>
          <a:noFill/>
        </p:spPr>
        <p:txBody>
          <a:bodyPr wrap="square" rtlCol="0">
            <a:spAutoFit/>
          </a:bodyPr>
          <a:lstStyle/>
          <a:p>
            <a:pPr>
              <a:lnSpc>
                <a:spcPct val="85000"/>
              </a:lnSpc>
              <a:spcBef>
                <a:spcPct val="0"/>
              </a:spcBef>
            </a:pPr>
            <a:endParaRPr lang="en-US" sz="3200" b="1" spc="-50" dirty="0">
              <a:solidFill>
                <a:srgbClr val="002060"/>
              </a:solidFill>
              <a:ea typeface="+mj-ea"/>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C8F14D4C-F581-4563-93DC-771400C929D8}" type="slidenum">
              <a:rPr lang="en-US" smtClean="0"/>
              <a:t>2</a:t>
            </a:fld>
            <a:endParaRPr lang="en-US"/>
          </a:p>
        </p:txBody>
      </p:sp>
      <p:sp>
        <p:nvSpPr>
          <p:cNvPr id="4" name="AutoShape 2" descr="Bildergebnis für draft icon transparent light blue">
            <a:hlinkClick r:id="rId3"/>
          </p:cNvPr>
          <p:cNvSpPr>
            <a:spLocks noChangeAspect="1" noChangeArrowheads="1"/>
          </p:cNvSpPr>
          <p:nvPr/>
        </p:nvSpPr>
        <p:spPr bwMode="auto">
          <a:xfrm>
            <a:off x="8055712" y="246962"/>
            <a:ext cx="4076700" cy="4076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9" name="Straight Connector 18">
            <a:extLst>
              <a:ext uri="{FF2B5EF4-FFF2-40B4-BE49-F238E27FC236}">
                <a16:creationId xmlns="" xmlns:a16="http://schemas.microsoft.com/office/drawing/2014/main" id="{5EC96327-9B6E-4124-A9F1-09F2470A448A}"/>
              </a:ext>
            </a:extLst>
          </p:cNvPr>
          <p:cNvCxnSpPr>
            <a:cxnSpLocks/>
          </p:cNvCxnSpPr>
          <p:nvPr/>
        </p:nvCxnSpPr>
        <p:spPr>
          <a:xfrm>
            <a:off x="12376951" y="0"/>
            <a:ext cx="0" cy="360758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7286" y="178679"/>
            <a:ext cx="4832670" cy="725711"/>
          </a:xfrm>
          <a:prstGeom prst="rect">
            <a:avLst/>
          </a:prstGeom>
        </p:spPr>
        <p:txBody>
          <a:bodyPr wrap="none">
            <a:spAutoFit/>
          </a:bodyPr>
          <a:lstStyle/>
          <a:p>
            <a:pPr>
              <a:lnSpc>
                <a:spcPct val="85000"/>
              </a:lnSpc>
              <a:spcBef>
                <a:spcPct val="0"/>
              </a:spcBef>
            </a:pPr>
            <a:r>
              <a:rPr lang="en-US" sz="4800" b="1" spc="-50" dirty="0" smtClean="0">
                <a:solidFill>
                  <a:srgbClr val="002060"/>
                </a:solidFill>
                <a:latin typeface="+mj-lt"/>
              </a:rPr>
              <a:t>Acknowledgements</a:t>
            </a:r>
            <a:endParaRPr lang="en-US" sz="2800" b="1" spc="-50" dirty="0">
              <a:solidFill>
                <a:srgbClr val="002060"/>
              </a:solidFill>
              <a:latin typeface="+mj-lt"/>
            </a:endParaRPr>
          </a:p>
        </p:txBody>
      </p:sp>
      <p:pic>
        <p:nvPicPr>
          <p:cNvPr id="10" name="Picture 9" descr="A close up of a logo&#10;&#10;Description generated with very high confidence">
            <a:extLst/>
          </p:cNvPr>
          <p:cNvPicPr>
            <a:picLocks noChangeAspect="1"/>
          </p:cNvPicPr>
          <p:nvPr/>
        </p:nvPicPr>
        <p:blipFill>
          <a:blip r:embed="rId4"/>
          <a:stretch>
            <a:fillRect/>
          </a:stretch>
        </p:blipFill>
        <p:spPr>
          <a:xfrm>
            <a:off x="1890583" y="1274751"/>
            <a:ext cx="2979764" cy="4492105"/>
          </a:xfrm>
          <a:prstGeom prst="rect">
            <a:avLst/>
          </a:prstGeom>
        </p:spPr>
      </p:pic>
      <p:pic>
        <p:nvPicPr>
          <p:cNvPr id="11" name="Picture 10">
            <a:extLst>
              <a:ext uri="{FF2B5EF4-FFF2-40B4-BE49-F238E27FC236}">
                <a16:creationId xmlns="" xmlns:a16="http://schemas.microsoft.com/office/drawing/2014/main" id="{3F814F92-4F53-400F-95E8-64298A917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859" y="1919271"/>
            <a:ext cx="4401591" cy="2456702"/>
          </a:xfrm>
          <a:prstGeom prst="rect">
            <a:avLst/>
          </a:prstGeom>
        </p:spPr>
      </p:pic>
      <p:sp>
        <p:nvSpPr>
          <p:cNvPr id="12" name="TextBox 11">
            <a:extLst>
              <a:ext uri="{FF2B5EF4-FFF2-40B4-BE49-F238E27FC236}">
                <a16:creationId xmlns="" xmlns:a16="http://schemas.microsoft.com/office/drawing/2014/main" id="{3447F22C-0C41-407C-9BF8-2B1B37926437}"/>
              </a:ext>
            </a:extLst>
          </p:cNvPr>
          <p:cNvSpPr txBox="1"/>
          <p:nvPr/>
        </p:nvSpPr>
        <p:spPr>
          <a:xfrm>
            <a:off x="6976965" y="4483997"/>
            <a:ext cx="3825426" cy="646331"/>
          </a:xfrm>
          <a:prstGeom prst="rect">
            <a:avLst/>
          </a:prstGeom>
          <a:noFill/>
        </p:spPr>
        <p:txBody>
          <a:bodyPr wrap="square" rtlCol="0">
            <a:spAutoFit/>
          </a:bodyPr>
          <a:lstStyle/>
          <a:p>
            <a:pPr algn="ctr"/>
            <a:r>
              <a:rPr lang="en-US" dirty="0"/>
              <a:t>Promoting a </a:t>
            </a:r>
            <a:r>
              <a:rPr lang="en-US" i="1" dirty="0"/>
              <a:t>Self-Driven</a:t>
            </a:r>
            <a:r>
              <a:rPr lang="en-US" dirty="0"/>
              <a:t> and </a:t>
            </a:r>
          </a:p>
          <a:p>
            <a:pPr algn="ctr"/>
            <a:r>
              <a:rPr lang="en-US" i="1" dirty="0"/>
              <a:t>Continuous</a:t>
            </a:r>
            <a:r>
              <a:rPr lang="en-US" dirty="0"/>
              <a:t> Learning Culture @UNDP</a:t>
            </a:r>
          </a:p>
        </p:txBody>
      </p:sp>
    </p:spTree>
    <p:extLst>
      <p:ext uri="{BB962C8B-B14F-4D97-AF65-F5344CB8AC3E}">
        <p14:creationId xmlns:p14="http://schemas.microsoft.com/office/powerpoint/2010/main" val="383082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414" y="432031"/>
            <a:ext cx="10493402" cy="535531"/>
          </a:xfrm>
          <a:prstGeom prst="rect">
            <a:avLst/>
          </a:prstGeom>
        </p:spPr>
        <p:txBody>
          <a:bodyPr vert="horz" lIns="91440" tIns="45720" rIns="91440" bIns="45720" rtlCol="0" anchor="ctr">
            <a:noAutofit/>
          </a:bodyPr>
          <a:lstStyle>
            <a:defPPr>
              <a:defRPr lang="en-US"/>
            </a:defPPr>
            <a:lvl1pPr defTabSz="914400">
              <a:lnSpc>
                <a:spcPct val="90000"/>
              </a:lnSpc>
              <a:spcBef>
                <a:spcPct val="0"/>
              </a:spcBef>
              <a:buNone/>
              <a:defRPr sz="3200" b="1">
                <a:solidFill>
                  <a:schemeClr val="accent2"/>
                </a:solidFill>
                <a:latin typeface="Segoe UI" panose="020B0502040204020203" pitchFamily="34" charset="0"/>
                <a:ea typeface="+mj-ea"/>
                <a:cs typeface="Segoe UI" panose="020B0502040204020203" pitchFamily="34" charset="0"/>
              </a:defRPr>
            </a:lvl1pPr>
          </a:lstStyle>
          <a:p>
            <a:pPr marR="0" lvl="0" indent="0" fontAlgn="auto">
              <a:lnSpc>
                <a:spcPct val="85000"/>
              </a:lnSpc>
              <a:spcAft>
                <a:spcPts val="0"/>
              </a:spcAft>
              <a:buClrTx/>
              <a:buSzTx/>
              <a:tabLst/>
              <a:defRPr/>
            </a:pPr>
            <a:r>
              <a:rPr lang="en-US" sz="4000" spc="-50" dirty="0">
                <a:solidFill>
                  <a:srgbClr val="002060"/>
                </a:solidFill>
                <a:latin typeface="+mj-lt"/>
                <a:ea typeface="+mn-ea"/>
                <a:cs typeface="+mn-cs"/>
              </a:rPr>
              <a:t>Priorities</a:t>
            </a:r>
          </a:p>
        </p:txBody>
      </p:sp>
      <p:sp>
        <p:nvSpPr>
          <p:cNvPr id="9" name="Rectangle 8"/>
          <p:cNvSpPr/>
          <p:nvPr/>
        </p:nvSpPr>
        <p:spPr>
          <a:xfrm>
            <a:off x="443864" y="5143854"/>
            <a:ext cx="455075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Diagram 1">
            <a:extLst>
              <a:ext uri="{FF2B5EF4-FFF2-40B4-BE49-F238E27FC236}">
                <a16:creationId xmlns="" xmlns:a16="http://schemas.microsoft.com/office/drawing/2014/main" id="{D58765D6-3724-4090-8EBE-06E921B31DD2}"/>
              </a:ext>
            </a:extLst>
          </p:cNvPr>
          <p:cNvGraphicFramePr/>
          <p:nvPr>
            <p:extLst>
              <p:ext uri="{D42A27DB-BD31-4B8C-83A1-F6EECF244321}">
                <p14:modId xmlns:p14="http://schemas.microsoft.com/office/powerpoint/2010/main" val="1923986369"/>
              </p:ext>
            </p:extLst>
          </p:nvPr>
        </p:nvGraphicFramePr>
        <p:xfrm>
          <a:off x="628392" y="1192883"/>
          <a:ext cx="10139309" cy="4818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 xmlns:a16="http://schemas.microsoft.com/office/drawing/2014/main" id="{CA35ED2A-8034-4B94-9FC6-1B3634402A8E}"/>
              </a:ext>
            </a:extLst>
          </p:cNvPr>
          <p:cNvPicPr>
            <a:picLocks noChangeAspect="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9063606" y="1519108"/>
            <a:ext cx="964034" cy="964034"/>
          </a:xfrm>
          <a:prstGeom prst="rect">
            <a:avLst/>
          </a:prstGeom>
        </p:spPr>
      </p:pic>
    </p:spTree>
    <p:extLst>
      <p:ext uri="{BB962C8B-B14F-4D97-AF65-F5344CB8AC3E}">
        <p14:creationId xmlns:p14="http://schemas.microsoft.com/office/powerpoint/2010/main" val="395285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8F14D4C-F581-4563-93DC-771400C929D8}" type="slidenum">
              <a:rPr lang="en-US" smtClean="0"/>
              <a:t>21</a:t>
            </a:fld>
            <a:endParaRPr lang="en-US"/>
          </a:p>
        </p:txBody>
      </p:sp>
      <p:sp>
        <p:nvSpPr>
          <p:cNvPr id="4" name="Title 3"/>
          <p:cNvSpPr txBox="1">
            <a:spLocks/>
          </p:cNvSpPr>
          <p:nvPr/>
        </p:nvSpPr>
        <p:spPr>
          <a:xfrm>
            <a:off x="99204" y="-12764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sp>
        <p:nvSpPr>
          <p:cNvPr id="9" name="Rectangle 8"/>
          <p:cNvSpPr/>
          <p:nvPr/>
        </p:nvSpPr>
        <p:spPr>
          <a:xfrm>
            <a:off x="99204" y="238139"/>
            <a:ext cx="9661484" cy="615553"/>
          </a:xfrm>
          <a:prstGeom prst="rect">
            <a:avLst/>
          </a:prstGeom>
        </p:spPr>
        <p:txBody>
          <a:bodyPr wrap="square">
            <a:spAutoFit/>
          </a:bodyPr>
          <a:lstStyle/>
          <a:p>
            <a:pPr>
              <a:lnSpc>
                <a:spcPct val="85000"/>
              </a:lnSpc>
              <a:spcBef>
                <a:spcPct val="0"/>
              </a:spcBef>
              <a:defRPr/>
            </a:pPr>
            <a:r>
              <a:rPr lang="en-US" sz="4000" b="1" spc="-50" dirty="0" smtClean="0">
                <a:solidFill>
                  <a:srgbClr val="002060"/>
                </a:solidFill>
                <a:latin typeface="+mj-lt"/>
              </a:rPr>
              <a:t>Sample Initiatives that could support priorities</a:t>
            </a:r>
            <a:endParaRPr lang="en-US" sz="4000" b="1" spc="-50" dirty="0">
              <a:solidFill>
                <a:srgbClr val="002060"/>
              </a:solidFill>
              <a:latin typeface="+mj-lt"/>
            </a:endParaRPr>
          </a:p>
        </p:txBody>
      </p:sp>
      <p:sp>
        <p:nvSpPr>
          <p:cNvPr id="7" name="Rectangle: Rounded Corners 6">
            <a:extLst>
              <a:ext uri="{FF2B5EF4-FFF2-40B4-BE49-F238E27FC236}">
                <a16:creationId xmlns="" xmlns:a16="http://schemas.microsoft.com/office/drawing/2014/main" id="{2AA38510-9ED6-4492-8354-923DE3973E0E}"/>
              </a:ext>
            </a:extLst>
          </p:cNvPr>
          <p:cNvSpPr/>
          <p:nvPr/>
        </p:nvSpPr>
        <p:spPr>
          <a:xfrm>
            <a:off x="653895" y="1103833"/>
            <a:ext cx="4842950" cy="262403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           Creating a Culture of Growth-Based    </a:t>
            </a:r>
          </a:p>
          <a:p>
            <a:r>
              <a:rPr lang="en-US" sz="2000" b="1" dirty="0"/>
              <a:t>           </a:t>
            </a:r>
            <a:r>
              <a:rPr lang="en-US" sz="2000" b="1" dirty="0" smtClean="0"/>
              <a:t>Careers</a:t>
            </a:r>
            <a:endParaRPr lang="en-US" sz="2000" b="1" dirty="0"/>
          </a:p>
          <a:p>
            <a:pPr marL="342900" indent="-342900">
              <a:buFont typeface="+mj-lt"/>
              <a:buAutoNum type="arabicPeriod"/>
            </a:pPr>
            <a:endParaRPr lang="en-US" dirty="0"/>
          </a:p>
          <a:p>
            <a:pPr marL="342900" indent="-342900">
              <a:buFont typeface="Arial" panose="020B0604020202020204" pitchFamily="34" charset="0"/>
              <a:buChar char="•"/>
            </a:pPr>
            <a:r>
              <a:rPr lang="en-US" dirty="0"/>
              <a:t>Career Management Framework</a:t>
            </a:r>
          </a:p>
          <a:p>
            <a:pPr marL="342900" indent="-342900">
              <a:buFont typeface="Arial" panose="020B0604020202020204" pitchFamily="34" charset="0"/>
              <a:buChar char="•"/>
            </a:pPr>
            <a:r>
              <a:rPr lang="en-US" dirty="0"/>
              <a:t>Virtual Career Labs</a:t>
            </a:r>
          </a:p>
          <a:p>
            <a:pPr marL="342900" indent="-342900">
              <a:buFont typeface="Arial" panose="020B0604020202020204" pitchFamily="34" charset="0"/>
              <a:buChar char="•"/>
            </a:pPr>
            <a:r>
              <a:rPr lang="en-US" dirty="0"/>
              <a:t>Career </a:t>
            </a:r>
            <a:r>
              <a:rPr lang="en-US" dirty="0" err="1" smtClean="0"/>
              <a:t>ManagementPortal</a:t>
            </a:r>
            <a:endParaRPr lang="en-US" dirty="0"/>
          </a:p>
          <a:p>
            <a:pPr marL="342900" indent="-342900">
              <a:buFont typeface="Arial" panose="020B0604020202020204" pitchFamily="34" charset="0"/>
              <a:buChar char="•"/>
            </a:pPr>
            <a:r>
              <a:rPr lang="en-US" dirty="0"/>
              <a:t>Continuous Learning </a:t>
            </a:r>
          </a:p>
          <a:p>
            <a:pPr marL="342900" indent="-342900">
              <a:buFont typeface="Arial" panose="020B0604020202020204" pitchFamily="34" charset="0"/>
              <a:buChar char="•"/>
            </a:pPr>
            <a:r>
              <a:rPr lang="en-US" dirty="0"/>
              <a:t>…</a:t>
            </a:r>
          </a:p>
        </p:txBody>
      </p:sp>
      <p:sp>
        <p:nvSpPr>
          <p:cNvPr id="8" name="Rectangle: Rounded Corners 7">
            <a:extLst>
              <a:ext uri="{FF2B5EF4-FFF2-40B4-BE49-F238E27FC236}">
                <a16:creationId xmlns="" xmlns:a16="http://schemas.microsoft.com/office/drawing/2014/main" id="{6923F5B0-E633-499E-91EE-52DDFE110D3F}"/>
              </a:ext>
            </a:extLst>
          </p:cNvPr>
          <p:cNvSpPr/>
          <p:nvPr/>
        </p:nvSpPr>
        <p:spPr>
          <a:xfrm>
            <a:off x="672729" y="3782755"/>
            <a:ext cx="4824116" cy="2467043"/>
          </a:xfrm>
          <a:prstGeom prst="roundRect">
            <a:avLst/>
          </a:prstGeom>
          <a:solidFill>
            <a:srgbClr val="3E8A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Support to Gender Parity </a:t>
            </a:r>
          </a:p>
          <a:p>
            <a:endParaRPr lang="en-US" b="1" dirty="0"/>
          </a:p>
          <a:p>
            <a:pPr marL="342900" indent="-342900">
              <a:buFont typeface="Arial" panose="020B0604020202020204" pitchFamily="34" charset="0"/>
              <a:buChar char="•"/>
            </a:pPr>
            <a:r>
              <a:rPr lang="en-US" dirty="0"/>
              <a:t>Career Management </a:t>
            </a:r>
            <a:r>
              <a:rPr lang="en-US" dirty="0" err="1" smtClean="0"/>
              <a:t>Programmes</a:t>
            </a:r>
            <a:r>
              <a:rPr lang="en-US" dirty="0" smtClean="0"/>
              <a:t> for </a:t>
            </a:r>
            <a:r>
              <a:rPr lang="en-US" dirty="0"/>
              <a:t>Women</a:t>
            </a:r>
          </a:p>
          <a:p>
            <a:pPr marL="342900" indent="-342900">
              <a:buFont typeface="Arial" panose="020B0604020202020204" pitchFamily="34" charset="0"/>
              <a:buChar char="•"/>
            </a:pPr>
            <a:r>
              <a:rPr lang="en-US" dirty="0" smtClean="0"/>
              <a:t>Special </a:t>
            </a:r>
            <a:r>
              <a:rPr lang="en-US" dirty="0"/>
              <a:t>VCL Themes</a:t>
            </a:r>
          </a:p>
          <a:p>
            <a:pPr marL="342900" indent="-342900">
              <a:buFont typeface="Arial" panose="020B0604020202020204" pitchFamily="34" charset="0"/>
              <a:buChar char="•"/>
            </a:pPr>
            <a:r>
              <a:rPr lang="en-US" dirty="0"/>
              <a:t>Speed Mentoring</a:t>
            </a:r>
          </a:p>
        </p:txBody>
      </p:sp>
      <p:sp>
        <p:nvSpPr>
          <p:cNvPr id="10" name="Rectangle: Rounded Corners 9">
            <a:extLst>
              <a:ext uri="{FF2B5EF4-FFF2-40B4-BE49-F238E27FC236}">
                <a16:creationId xmlns="" xmlns:a16="http://schemas.microsoft.com/office/drawing/2014/main" id="{228E7D5F-36B2-4765-908E-3871071F7CED}"/>
              </a:ext>
            </a:extLst>
          </p:cNvPr>
          <p:cNvSpPr/>
          <p:nvPr/>
        </p:nvSpPr>
        <p:spPr>
          <a:xfrm>
            <a:off x="6051535" y="3701989"/>
            <a:ext cx="4936485" cy="2547809"/>
          </a:xfrm>
          <a:prstGeom prst="roundRect">
            <a:avLst/>
          </a:prstGeom>
          <a:solidFill>
            <a:srgbClr val="10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Support to </a:t>
            </a:r>
            <a:r>
              <a:rPr lang="en-US" b="1" dirty="0" smtClean="0"/>
              <a:t>local and national staff</a:t>
            </a:r>
            <a:endParaRPr lang="en-US" b="1" dirty="0"/>
          </a:p>
          <a:p>
            <a:pPr marL="342900" indent="-342900">
              <a:buFont typeface="+mj-lt"/>
              <a:buAutoNum type="arabicPeriod"/>
            </a:pPr>
            <a:r>
              <a:rPr lang="en-US" dirty="0"/>
              <a:t>Multi-themed Toolkits to facilitate </a:t>
            </a:r>
          </a:p>
          <a:p>
            <a:r>
              <a:rPr lang="en-US" dirty="0"/>
              <a:t>        Career Conversations between employees</a:t>
            </a:r>
          </a:p>
          <a:p>
            <a:r>
              <a:rPr lang="en-US" dirty="0"/>
              <a:t>        and managers</a:t>
            </a:r>
          </a:p>
          <a:p>
            <a:pPr marL="342900" indent="-342900">
              <a:buFont typeface="+mj-lt"/>
              <a:buAutoNum type="arabicPeriod"/>
            </a:pPr>
            <a:r>
              <a:rPr lang="en-US" dirty="0"/>
              <a:t>Creation of a  </a:t>
            </a:r>
            <a:r>
              <a:rPr lang="en-US" dirty="0" smtClean="0"/>
              <a:t>High-Potential </a:t>
            </a:r>
            <a:r>
              <a:rPr lang="en-US" dirty="0" err="1" smtClean="0"/>
              <a:t>Programme</a:t>
            </a:r>
            <a:r>
              <a:rPr lang="en-US" dirty="0" smtClean="0"/>
              <a:t> and Opportunities </a:t>
            </a:r>
            <a:r>
              <a:rPr lang="en-US" dirty="0"/>
              <a:t>for development assignments for national </a:t>
            </a:r>
            <a:r>
              <a:rPr lang="en-US" dirty="0" smtClean="0"/>
              <a:t>staff</a:t>
            </a:r>
            <a:endParaRPr lang="en-US" dirty="0"/>
          </a:p>
        </p:txBody>
      </p:sp>
      <p:sp>
        <p:nvSpPr>
          <p:cNvPr id="11" name="Rectangle: Rounded Corners 10">
            <a:extLst>
              <a:ext uri="{FF2B5EF4-FFF2-40B4-BE49-F238E27FC236}">
                <a16:creationId xmlns="" xmlns:a16="http://schemas.microsoft.com/office/drawing/2014/main" id="{E4DEDB15-B6F4-4888-9B56-D3A5E562DAF2}"/>
              </a:ext>
            </a:extLst>
          </p:cNvPr>
          <p:cNvSpPr/>
          <p:nvPr/>
        </p:nvSpPr>
        <p:spPr>
          <a:xfrm>
            <a:off x="6051536" y="992140"/>
            <a:ext cx="4842950" cy="262403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Support to </a:t>
            </a:r>
            <a:r>
              <a:rPr lang="en-US" b="1" dirty="0" smtClean="0"/>
              <a:t>Departments</a:t>
            </a:r>
            <a:endParaRPr lang="en-US" b="1" dirty="0"/>
          </a:p>
          <a:p>
            <a:pPr marL="342900" indent="-342900">
              <a:buFont typeface="Arial" panose="020B0604020202020204" pitchFamily="34" charset="0"/>
              <a:buChar char="•"/>
            </a:pPr>
            <a:r>
              <a:rPr lang="en-US" dirty="0"/>
              <a:t>Career Management Services offered to  CO’s undergoing restructure</a:t>
            </a:r>
          </a:p>
          <a:p>
            <a:pPr marL="342900" indent="-342900">
              <a:buFont typeface="Arial" panose="020B0604020202020204" pitchFamily="34" charset="0"/>
              <a:buChar char="•"/>
            </a:pPr>
            <a:r>
              <a:rPr lang="en-US" dirty="0"/>
              <a:t>Training of </a:t>
            </a:r>
            <a:r>
              <a:rPr lang="en-US" dirty="0" smtClean="0"/>
              <a:t>key </a:t>
            </a:r>
            <a:r>
              <a:rPr lang="en-US" dirty="0" err="1" smtClean="0"/>
              <a:t>stakeholderss</a:t>
            </a:r>
            <a:r>
              <a:rPr lang="en-US" dirty="0" smtClean="0"/>
              <a:t> </a:t>
            </a:r>
            <a:r>
              <a:rPr lang="en-US" dirty="0"/>
              <a:t>in Career Coaching Techniques to provide support virtually or on the </a:t>
            </a:r>
            <a:r>
              <a:rPr lang="en-US" dirty="0" smtClean="0"/>
              <a:t>field</a:t>
            </a:r>
            <a:endParaRPr lang="en-US" dirty="0"/>
          </a:p>
        </p:txBody>
      </p:sp>
      <p:sp>
        <p:nvSpPr>
          <p:cNvPr id="12" name="Oval 11">
            <a:extLst>
              <a:ext uri="{FF2B5EF4-FFF2-40B4-BE49-F238E27FC236}">
                <a16:creationId xmlns="" xmlns:a16="http://schemas.microsoft.com/office/drawing/2014/main" id="{A20A6E02-5AD7-4294-8872-2A230B4A67D9}"/>
              </a:ext>
            </a:extLst>
          </p:cNvPr>
          <p:cNvSpPr/>
          <p:nvPr/>
        </p:nvSpPr>
        <p:spPr>
          <a:xfrm>
            <a:off x="775534" y="1203883"/>
            <a:ext cx="692540" cy="693901"/>
          </a:xfrm>
          <a:prstGeom prst="ellipse">
            <a:avLst/>
          </a:prstGeom>
          <a: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l 13">
            <a:extLst>
              <a:ext uri="{FF2B5EF4-FFF2-40B4-BE49-F238E27FC236}">
                <a16:creationId xmlns="" xmlns:a16="http://schemas.microsoft.com/office/drawing/2014/main" id="{BFB9F9C3-FCF7-4B89-B999-DF7E336C2934}"/>
              </a:ext>
            </a:extLst>
          </p:cNvPr>
          <p:cNvSpPr/>
          <p:nvPr/>
        </p:nvSpPr>
        <p:spPr>
          <a:xfrm>
            <a:off x="775534" y="3861321"/>
            <a:ext cx="692540" cy="693901"/>
          </a:xfrm>
          <a:prstGeom prst="ellipse">
            <a:avLst/>
          </a:prstGeom>
          <a:blipFill dpi="0"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l="-9832" t="-4135" r="-101006" b="-1553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Oval 16">
            <a:extLst>
              <a:ext uri="{FF2B5EF4-FFF2-40B4-BE49-F238E27FC236}">
                <a16:creationId xmlns="" xmlns:a16="http://schemas.microsoft.com/office/drawing/2014/main" id="{7DF55E36-5073-499D-8B73-8CA2CD007951}"/>
              </a:ext>
            </a:extLst>
          </p:cNvPr>
          <p:cNvSpPr/>
          <p:nvPr/>
        </p:nvSpPr>
        <p:spPr>
          <a:xfrm>
            <a:off x="10124229" y="3842372"/>
            <a:ext cx="692540" cy="693901"/>
          </a:xfrm>
          <a:prstGeom prst="ellipse">
            <a:avLst/>
          </a:prstGeom>
          <a: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6" name="Picture 15">
            <a:extLst>
              <a:ext uri="{FF2B5EF4-FFF2-40B4-BE49-F238E27FC236}">
                <a16:creationId xmlns="" xmlns:a16="http://schemas.microsoft.com/office/drawing/2014/main" id="{32283E11-1176-4EC1-B76C-75E5A77FA719}"/>
              </a:ext>
            </a:extLst>
          </p:cNvPr>
          <p:cNvPicPr>
            <a:picLocks noChangeAspect="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10286860" y="3883268"/>
            <a:ext cx="348687" cy="339177"/>
          </a:xfrm>
          <a:prstGeom prst="rect">
            <a:avLst/>
          </a:prstGeom>
        </p:spPr>
      </p:pic>
      <p:sp>
        <p:nvSpPr>
          <p:cNvPr id="19" name="Oval 18"/>
          <p:cNvSpPr/>
          <p:nvPr/>
        </p:nvSpPr>
        <p:spPr>
          <a:xfrm>
            <a:off x="10124228" y="588128"/>
            <a:ext cx="1047017" cy="962705"/>
          </a:xfrm>
          <a:prstGeom prst="ellipse">
            <a:avLst/>
          </a:prstGeom>
          <a: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250094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F14D4C-F581-4563-93DC-771400C929D8}" type="slidenum">
              <a:rPr lang="en-US" smtClean="0"/>
              <a:t>22</a:t>
            </a:fld>
            <a:endParaRPr lang="en-US"/>
          </a:p>
        </p:txBody>
      </p:sp>
      <p:pic>
        <p:nvPicPr>
          <p:cNvPr id="5" name="Picture 4">
            <a:extLst>
              <a:ext uri="{FF2B5EF4-FFF2-40B4-BE49-F238E27FC236}">
                <a16:creationId xmlns="" xmlns:a16="http://schemas.microsoft.com/office/drawing/2014/main" id="{402E53B9-7028-4BD8-B9AA-DEF0CD778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1460" y="3356020"/>
            <a:ext cx="6224416" cy="2972157"/>
          </a:xfrm>
          <a:prstGeom prst="rect">
            <a:avLst/>
          </a:prstGeom>
        </p:spPr>
      </p:pic>
      <p:pic>
        <p:nvPicPr>
          <p:cNvPr id="6" name="Picture 5" descr="A close up of a logo&#10;&#10;Description generated with very high confidence">
            <a:extLst/>
          </p:cNvPr>
          <p:cNvPicPr>
            <a:picLocks noChangeAspect="1"/>
          </p:cNvPicPr>
          <p:nvPr/>
        </p:nvPicPr>
        <p:blipFill>
          <a:blip r:embed="rId3"/>
          <a:stretch>
            <a:fillRect/>
          </a:stretch>
        </p:blipFill>
        <p:spPr>
          <a:xfrm>
            <a:off x="6154284" y="394570"/>
            <a:ext cx="2108054" cy="3177970"/>
          </a:xfrm>
          <a:prstGeom prst="rect">
            <a:avLst/>
          </a:prstGeom>
        </p:spPr>
      </p:pic>
      <p:pic>
        <p:nvPicPr>
          <p:cNvPr id="7" name="Picture 6">
            <a:extLst>
              <a:ext uri="{FF2B5EF4-FFF2-40B4-BE49-F238E27FC236}">
                <a16:creationId xmlns="" xmlns:a16="http://schemas.microsoft.com/office/drawing/2014/main" id="{3F814F92-4F53-400F-95E8-64298A917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38" y="997882"/>
            <a:ext cx="3531995" cy="1971346"/>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 y="0"/>
            <a:ext cx="5655073" cy="635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696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26" name="Rectangle 25">
            <a:extLst>
              <a:ext uri="{FF2B5EF4-FFF2-40B4-BE49-F238E27FC236}">
                <a16:creationId xmlns:a16="http://schemas.microsoft.com/office/drawing/2014/main" xmlns="" id="{CE7F272C-95F8-46D0-B8A7-2A79FE2380D9}"/>
              </a:ext>
            </a:extLst>
          </p:cNvPr>
          <p:cNvSpPr/>
          <p:nvPr/>
        </p:nvSpPr>
        <p:spPr>
          <a:xfrm>
            <a:off x="1785364" y="2518716"/>
            <a:ext cx="2823213" cy="677108"/>
          </a:xfrm>
          <a:prstGeom prst="rect">
            <a:avLst/>
          </a:prstGeom>
        </p:spPr>
        <p:txBody>
          <a:bodyPr wrap="square" lIns="0" tIns="0" rIns="0" bIns="0">
            <a:spAutoFit/>
          </a:bodyPr>
          <a:lstStyle/>
          <a:p>
            <a:pPr>
              <a:defRPr/>
            </a:pPr>
            <a:r>
              <a:rPr lang="is-IS" sz="4400" b="1" dirty="0">
                <a:solidFill>
                  <a:srgbClr val="ED1B2F"/>
                </a:solidFill>
                <a:ea typeface="Open Sans Light" panose="020B0306030504020204" pitchFamily="34" charset="0"/>
                <a:cs typeface="Open Sans Light" panose="020B0306030504020204" pitchFamily="34" charset="0"/>
              </a:rPr>
              <a:t>18</a:t>
            </a:r>
            <a:r>
              <a:rPr lang="en-US" sz="4400" b="1" dirty="0">
                <a:solidFill>
                  <a:srgbClr val="ED1B2F"/>
                </a:solidFill>
                <a:ea typeface="Open Sans Light" panose="020B0306030504020204" pitchFamily="34" charset="0"/>
                <a:cs typeface="Open Sans Light" panose="020B0306030504020204" pitchFamily="34" charset="0"/>
              </a:rPr>
              <a:t>K</a:t>
            </a:r>
          </a:p>
        </p:txBody>
      </p:sp>
      <p:sp>
        <p:nvSpPr>
          <p:cNvPr id="27" name="Text Placeholder 6">
            <a:extLst>
              <a:ext uri="{FF2B5EF4-FFF2-40B4-BE49-F238E27FC236}">
                <a16:creationId xmlns:a16="http://schemas.microsoft.com/office/drawing/2014/main" xmlns="" id="{002A67E4-61F8-4E2F-B7F0-468D33ECDCFE}"/>
              </a:ext>
            </a:extLst>
          </p:cNvPr>
          <p:cNvSpPr txBox="1">
            <a:spLocks/>
          </p:cNvSpPr>
          <p:nvPr/>
        </p:nvSpPr>
        <p:spPr>
          <a:xfrm>
            <a:off x="1785363" y="2230569"/>
            <a:ext cx="2823214"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NO. EMPLOYEES</a:t>
            </a: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2708709"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Our company</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15" name="Rectangle 14">
            <a:extLst>
              <a:ext uri="{FF2B5EF4-FFF2-40B4-BE49-F238E27FC236}">
                <a16:creationId xmlns:a16="http://schemas.microsoft.com/office/drawing/2014/main" xmlns="" id="{4B51BF4E-A6BF-43F2-A0CB-566A85FB329B}"/>
              </a:ext>
            </a:extLst>
          </p:cNvPr>
          <p:cNvSpPr/>
          <p:nvPr/>
        </p:nvSpPr>
        <p:spPr>
          <a:xfrm>
            <a:off x="1785366" y="5168096"/>
            <a:ext cx="3396234" cy="677108"/>
          </a:xfrm>
          <a:prstGeom prst="rect">
            <a:avLst/>
          </a:prstGeom>
        </p:spPr>
        <p:txBody>
          <a:bodyPr wrap="square" lIns="0" tIns="0" rIns="0" bIns="0">
            <a:spAutoFit/>
          </a:bodyPr>
          <a:lstStyle/>
          <a:p>
            <a:pPr>
              <a:defRPr/>
            </a:pPr>
            <a:r>
              <a:rPr lang="en-US" sz="4400" b="1" dirty="0">
                <a:solidFill>
                  <a:srgbClr val="ED1B2F"/>
                </a:solidFill>
                <a:ea typeface="Open Sans Light" panose="020B0306030504020204" pitchFamily="34" charset="0"/>
                <a:cs typeface="Open Sans Light" panose="020B0306030504020204" pitchFamily="34" charset="0"/>
              </a:rPr>
              <a:t>AID</a:t>
            </a:r>
          </a:p>
        </p:txBody>
      </p:sp>
      <p:sp>
        <p:nvSpPr>
          <p:cNvPr id="16" name="Text Placeholder 6">
            <a:extLst>
              <a:ext uri="{FF2B5EF4-FFF2-40B4-BE49-F238E27FC236}">
                <a16:creationId xmlns:a16="http://schemas.microsoft.com/office/drawing/2014/main" xmlns="" id="{E1C49911-A994-455B-961C-E621DB872EB0}"/>
              </a:ext>
            </a:extLst>
          </p:cNvPr>
          <p:cNvSpPr txBox="1">
            <a:spLocks/>
          </p:cNvSpPr>
          <p:nvPr/>
        </p:nvSpPr>
        <p:spPr>
          <a:xfrm>
            <a:off x="1785365" y="4879949"/>
            <a:ext cx="282321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7" name="Rectangle 16">
            <a:extLst>
              <a:ext uri="{FF2B5EF4-FFF2-40B4-BE49-F238E27FC236}">
                <a16:creationId xmlns:a16="http://schemas.microsoft.com/office/drawing/2014/main" xmlns="" id="{C1E52112-2D84-45DE-BE37-C14C28195E03}"/>
              </a:ext>
            </a:extLst>
          </p:cNvPr>
          <p:cNvSpPr/>
          <p:nvPr/>
        </p:nvSpPr>
        <p:spPr>
          <a:xfrm>
            <a:off x="1785366" y="3843406"/>
            <a:ext cx="2823210" cy="677108"/>
          </a:xfrm>
          <a:prstGeom prst="rect">
            <a:avLst/>
          </a:prstGeom>
        </p:spPr>
        <p:txBody>
          <a:bodyPr wrap="square" lIns="0" tIns="0" rIns="0" bIns="0">
            <a:spAutoFit/>
          </a:bodyPr>
          <a:lstStyle/>
          <a:p>
            <a:pPr>
              <a:defRPr/>
            </a:pPr>
            <a:r>
              <a:rPr lang="en-US" sz="4400" b="1" dirty="0">
                <a:solidFill>
                  <a:srgbClr val="ED1B2F"/>
                </a:solidFill>
                <a:ea typeface="Open Sans Light" panose="020B0306030504020204" pitchFamily="34" charset="0"/>
                <a:cs typeface="Open Sans Light" panose="020B0306030504020204" pitchFamily="34" charset="0"/>
              </a:rPr>
              <a:t>GLOBAL</a:t>
            </a:r>
          </a:p>
        </p:txBody>
      </p:sp>
      <p:sp>
        <p:nvSpPr>
          <p:cNvPr id="18" name="Text Placeholder 6">
            <a:extLst>
              <a:ext uri="{FF2B5EF4-FFF2-40B4-BE49-F238E27FC236}">
                <a16:creationId xmlns:a16="http://schemas.microsoft.com/office/drawing/2014/main" xmlns="" id="{C719BBFD-EDDD-491C-92C0-E40A9736F774}"/>
              </a:ext>
            </a:extLst>
          </p:cNvPr>
          <p:cNvSpPr txBox="1">
            <a:spLocks/>
          </p:cNvSpPr>
          <p:nvPr/>
        </p:nvSpPr>
        <p:spPr>
          <a:xfrm>
            <a:off x="1785364" y="3555259"/>
            <a:ext cx="2823211"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REGION</a:t>
            </a:r>
          </a:p>
        </p:txBody>
      </p:sp>
      <p:sp>
        <p:nvSpPr>
          <p:cNvPr id="20" name="Text Placeholder 6">
            <a:extLst>
              <a:ext uri="{FF2B5EF4-FFF2-40B4-BE49-F238E27FC236}">
                <a16:creationId xmlns:a16="http://schemas.microsoft.com/office/drawing/2014/main" xmlns="" id="{676404F3-A31B-4387-9E6D-D946C61739E5}"/>
              </a:ext>
            </a:extLst>
          </p:cNvPr>
          <p:cNvSpPr txBox="1">
            <a:spLocks/>
          </p:cNvSpPr>
          <p:nvPr/>
        </p:nvSpPr>
        <p:spPr>
          <a:xfrm>
            <a:off x="5380201" y="1354656"/>
            <a:ext cx="4607111"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ABOUT US</a:t>
            </a:r>
          </a:p>
        </p:txBody>
      </p:sp>
      <p:sp>
        <p:nvSpPr>
          <p:cNvPr id="21" name="Rectangle 20">
            <a:extLst>
              <a:ext uri="{FF2B5EF4-FFF2-40B4-BE49-F238E27FC236}">
                <a16:creationId xmlns:a16="http://schemas.microsoft.com/office/drawing/2014/main" xmlns="" id="{27C5D5DE-6A3D-483E-8CE6-893DFEBDEA8C}"/>
              </a:ext>
            </a:extLst>
          </p:cNvPr>
          <p:cNvSpPr/>
          <p:nvPr/>
        </p:nvSpPr>
        <p:spPr>
          <a:xfrm>
            <a:off x="5380201" y="1771542"/>
            <a:ext cx="6459793" cy="4708981"/>
          </a:xfrm>
          <a:prstGeom prst="rect">
            <a:avLst/>
          </a:prstGeom>
        </p:spPr>
        <p:txBody>
          <a:bodyPr wrap="square" lIns="0" tIns="0" rIns="0" bIns="0">
            <a:spAutoFit/>
          </a:bodyPr>
          <a:lstStyle/>
          <a:p>
            <a:pPr>
              <a:defRPr/>
            </a:pPr>
            <a:r>
              <a:rPr lang="en-US" dirty="0">
                <a:solidFill>
                  <a:srgbClr val="ED1B2F"/>
                </a:solidFill>
                <a:ea typeface="Open Sans Light" panose="020B0306030504020204" pitchFamily="34" charset="0"/>
                <a:cs typeface="Open Sans Light" panose="020B0306030504020204" pitchFamily="34" charset="0"/>
              </a:rPr>
              <a:t>UNDP works in nearly 170 countries and territories, helping to eradicate poverty, reduce inequalities and build resilience so countries can sustain progress. As the UN’s development agency, UNDP plays a critical role in helping countries achieve the Sustainable Development Goals.</a:t>
            </a:r>
          </a:p>
          <a:p>
            <a:pPr>
              <a:defRPr/>
            </a:pPr>
            <a:endParaRPr lang="en-US" dirty="0">
              <a:solidFill>
                <a:srgbClr val="ED1B2F"/>
              </a:solidFill>
              <a:ea typeface="Open Sans Light" panose="020B0306030504020204" pitchFamily="34" charset="0"/>
              <a:cs typeface="Open Sans Light" panose="020B0306030504020204" pitchFamily="34" charset="0"/>
            </a:endParaRPr>
          </a:p>
          <a:p>
            <a:pPr>
              <a:defRPr/>
            </a:pPr>
            <a:r>
              <a:rPr lang="en-US" dirty="0">
                <a:solidFill>
                  <a:srgbClr val="ED1B2F"/>
                </a:solidFill>
                <a:ea typeface="Open Sans Light" panose="020B0306030504020204" pitchFamily="34" charset="0"/>
                <a:cs typeface="Open Sans Light" panose="020B0306030504020204" pitchFamily="34" charset="0"/>
              </a:rPr>
              <a:t>UNDP is an agile and nimble organization operating closer to the field.  UNDP’s new structure reflects  more employees working in country offices and regional hubs to strengthen our support on the ‘ground’. As the </a:t>
            </a:r>
            <a:r>
              <a:rPr lang="en-US" dirty="0" err="1">
                <a:solidFill>
                  <a:srgbClr val="ED1B2F"/>
                </a:solidFill>
                <a:ea typeface="Open Sans Light" panose="020B0306030504020204" pitchFamily="34" charset="0"/>
                <a:cs typeface="Open Sans Light" panose="020B0306030504020204" pitchFamily="34" charset="0"/>
              </a:rPr>
              <a:t>convenor</a:t>
            </a:r>
            <a:r>
              <a:rPr lang="en-US" dirty="0">
                <a:solidFill>
                  <a:srgbClr val="ED1B2F"/>
                </a:solidFill>
                <a:ea typeface="Open Sans Light" panose="020B0306030504020204" pitchFamily="34" charset="0"/>
                <a:cs typeface="Open Sans Light" panose="020B0306030504020204" pitchFamily="34" charset="0"/>
              </a:rPr>
              <a:t> and integrator in the UN System, UNDP’s role in the field is pivotal to other organizations as well.</a:t>
            </a:r>
          </a:p>
          <a:p>
            <a:pPr>
              <a:defRPr/>
            </a:pPr>
            <a:endParaRPr lang="en-US" dirty="0">
              <a:solidFill>
                <a:srgbClr val="ED1B2F"/>
              </a:solidFill>
              <a:ea typeface="Open Sans Light" panose="020B0306030504020204" pitchFamily="34" charset="0"/>
              <a:cs typeface="Open Sans Light" panose="020B0306030504020204" pitchFamily="34" charset="0"/>
            </a:endParaRPr>
          </a:p>
          <a:p>
            <a:pPr>
              <a:defRPr/>
            </a:pPr>
            <a:r>
              <a:rPr lang="en-US" dirty="0">
                <a:solidFill>
                  <a:srgbClr val="ED1B2F"/>
                </a:solidFill>
                <a:ea typeface="Open Sans Light" panose="020B0306030504020204" pitchFamily="34" charset="0"/>
                <a:cs typeface="Open Sans Light" panose="020B0306030504020204" pitchFamily="34" charset="0"/>
              </a:rPr>
              <a:t>For two consecutive years, the Aid Transparency Index has recognized us as the most transparent development agency in the world.</a:t>
            </a:r>
          </a:p>
          <a:p>
            <a:pPr>
              <a:defRPr/>
            </a:pPr>
            <a:endParaRPr lang="en-US" dirty="0">
              <a:solidFill>
                <a:srgbClr val="ED1B2F"/>
              </a:solidFill>
              <a:ea typeface="Open Sans Light" panose="020B0306030504020204" pitchFamily="34" charset="0"/>
              <a:cs typeface="Open Sans Light" panose="020B0306030504020204" pitchFamily="34" charset="0"/>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spTree>
    <p:extLst>
      <p:ext uri="{BB962C8B-B14F-4D97-AF65-F5344CB8AC3E}">
        <p14:creationId xmlns:p14="http://schemas.microsoft.com/office/powerpoint/2010/main" val="1908974894"/>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2077126"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Challenge</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xmlns="" id="{27C5D5DE-6A3D-483E-8CE6-893DFEBDEA8C}"/>
              </a:ext>
            </a:extLst>
          </p:cNvPr>
          <p:cNvSpPr/>
          <p:nvPr/>
        </p:nvSpPr>
        <p:spPr>
          <a:xfrm>
            <a:off x="1493970" y="2491646"/>
            <a:ext cx="9563518" cy="430887"/>
          </a:xfrm>
          <a:prstGeom prst="rect">
            <a:avLst/>
          </a:prstGeom>
        </p:spPr>
        <p:txBody>
          <a:bodyPr wrap="square" lIns="0" tIns="0" rIns="0" bIns="0">
            <a:spAutoFit/>
          </a:bodyPr>
          <a:lstStyle/>
          <a:p>
            <a:pPr>
              <a:defRPr/>
            </a:pPr>
            <a:endParaRPr lang="en-US" sz="2800" dirty="0">
              <a:solidFill>
                <a:srgbClr val="ED1B2F"/>
              </a:solidFill>
              <a:ea typeface="Open Sans Light" panose="020B0306030504020204" pitchFamily="34" charset="0"/>
              <a:cs typeface="Open Sans Light" panose="020B0306030504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pic>
        <p:nvPicPr>
          <p:cNvPr id="7" name="Picture 6">
            <a:extLst>
              <a:ext uri="{FF2B5EF4-FFF2-40B4-BE49-F238E27FC236}">
                <a16:creationId xmlns:a16="http://schemas.microsoft.com/office/drawing/2014/main" xmlns="" id="{D95AA425-F10F-441E-9BD3-B93D36FFB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225" y="2288341"/>
            <a:ext cx="2218723" cy="2218723"/>
          </a:xfrm>
          <a:prstGeom prst="rect">
            <a:avLst/>
          </a:prstGeom>
        </p:spPr>
      </p:pic>
      <p:pic>
        <p:nvPicPr>
          <p:cNvPr id="10" name="Picture 9">
            <a:extLst>
              <a:ext uri="{FF2B5EF4-FFF2-40B4-BE49-F238E27FC236}">
                <a16:creationId xmlns:a16="http://schemas.microsoft.com/office/drawing/2014/main" xmlns="" id="{A1EB3659-0B92-40D6-B664-D00B1C3C2EA6}"/>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5202776" y="2430322"/>
            <a:ext cx="1840344" cy="1840344"/>
          </a:xfrm>
          <a:prstGeom prst="rect">
            <a:avLst/>
          </a:prstGeom>
        </p:spPr>
      </p:pic>
      <p:pic>
        <p:nvPicPr>
          <p:cNvPr id="12" name="Picture 11">
            <a:extLst>
              <a:ext uri="{FF2B5EF4-FFF2-40B4-BE49-F238E27FC236}">
                <a16:creationId xmlns:a16="http://schemas.microsoft.com/office/drawing/2014/main" xmlns="" id="{91B1A817-8317-436E-A431-EFFED71F46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5695" y="2511899"/>
            <a:ext cx="1763088" cy="1758767"/>
          </a:xfrm>
          <a:prstGeom prst="rect">
            <a:avLst/>
          </a:prstGeom>
        </p:spPr>
      </p:pic>
      <p:sp>
        <p:nvSpPr>
          <p:cNvPr id="13" name="TextBox 12">
            <a:extLst>
              <a:ext uri="{FF2B5EF4-FFF2-40B4-BE49-F238E27FC236}">
                <a16:creationId xmlns:a16="http://schemas.microsoft.com/office/drawing/2014/main" xmlns="" id="{25A2F4C8-BBCF-4D0A-92D0-AF07A6CEF738}"/>
              </a:ext>
            </a:extLst>
          </p:cNvPr>
          <p:cNvSpPr txBox="1"/>
          <p:nvPr/>
        </p:nvSpPr>
        <p:spPr>
          <a:xfrm>
            <a:off x="69269" y="4602292"/>
            <a:ext cx="4076701" cy="923330"/>
          </a:xfrm>
          <a:prstGeom prst="rect">
            <a:avLst/>
          </a:prstGeom>
          <a:noFill/>
        </p:spPr>
        <p:txBody>
          <a:bodyPr wrap="square" rtlCol="0">
            <a:spAutoFit/>
          </a:bodyPr>
          <a:lstStyle/>
          <a:p>
            <a:pPr algn="ctr"/>
            <a:r>
              <a:rPr lang="en-US" dirty="0">
                <a:solidFill>
                  <a:srgbClr val="FF0000"/>
                </a:solidFill>
              </a:rPr>
              <a:t>Career experience discrepancies across personnel, especially women and millenniums </a:t>
            </a:r>
          </a:p>
        </p:txBody>
      </p:sp>
      <p:sp>
        <p:nvSpPr>
          <p:cNvPr id="17" name="TextBox 16">
            <a:extLst>
              <a:ext uri="{FF2B5EF4-FFF2-40B4-BE49-F238E27FC236}">
                <a16:creationId xmlns:a16="http://schemas.microsoft.com/office/drawing/2014/main" xmlns="" id="{FC8934B6-353A-4068-A63B-09C40E4A7693}"/>
              </a:ext>
            </a:extLst>
          </p:cNvPr>
          <p:cNvSpPr txBox="1"/>
          <p:nvPr/>
        </p:nvSpPr>
        <p:spPr>
          <a:xfrm>
            <a:off x="4084598" y="4589267"/>
            <a:ext cx="4076701" cy="923330"/>
          </a:xfrm>
          <a:prstGeom prst="rect">
            <a:avLst/>
          </a:prstGeom>
          <a:noFill/>
        </p:spPr>
        <p:txBody>
          <a:bodyPr wrap="square" rtlCol="0">
            <a:spAutoFit/>
          </a:bodyPr>
          <a:lstStyle/>
          <a:p>
            <a:pPr algn="ctr"/>
            <a:r>
              <a:rPr lang="en-US" dirty="0">
                <a:solidFill>
                  <a:srgbClr val="FF0000"/>
                </a:solidFill>
              </a:rPr>
              <a:t>Differing career/development opportunities based on types of contract</a:t>
            </a:r>
          </a:p>
        </p:txBody>
      </p:sp>
      <p:sp>
        <p:nvSpPr>
          <p:cNvPr id="18" name="TextBox 17">
            <a:extLst>
              <a:ext uri="{FF2B5EF4-FFF2-40B4-BE49-F238E27FC236}">
                <a16:creationId xmlns:a16="http://schemas.microsoft.com/office/drawing/2014/main" xmlns="" id="{9B7DCB79-274C-4CDC-910A-041360B86E5C}"/>
              </a:ext>
            </a:extLst>
          </p:cNvPr>
          <p:cNvSpPr txBox="1"/>
          <p:nvPr/>
        </p:nvSpPr>
        <p:spPr>
          <a:xfrm>
            <a:off x="8099928" y="4554119"/>
            <a:ext cx="4076701" cy="2031325"/>
          </a:xfrm>
          <a:prstGeom prst="rect">
            <a:avLst/>
          </a:prstGeom>
          <a:noFill/>
        </p:spPr>
        <p:txBody>
          <a:bodyPr wrap="square" rtlCol="0">
            <a:spAutoFit/>
          </a:bodyPr>
          <a:lstStyle/>
          <a:p>
            <a:pPr algn="ctr"/>
            <a:r>
              <a:rPr lang="en-US" dirty="0">
                <a:solidFill>
                  <a:srgbClr val="FF0000"/>
                </a:solidFill>
              </a:rPr>
              <a:t>Culture and expectations need to refresh with changes in UN System and workforce.</a:t>
            </a:r>
          </a:p>
          <a:p>
            <a:pPr algn="ctr"/>
            <a:endParaRPr lang="en-US" dirty="0">
              <a:solidFill>
                <a:srgbClr val="FF0000"/>
              </a:solidFill>
            </a:endParaRPr>
          </a:p>
          <a:p>
            <a:pPr algn="ctr"/>
            <a:r>
              <a:rPr lang="en-US" dirty="0">
                <a:solidFill>
                  <a:srgbClr val="FF0000"/>
                </a:solidFill>
              </a:rPr>
              <a:t>Focused on career ladders not experiences.</a:t>
            </a:r>
          </a:p>
          <a:p>
            <a:pPr algn="ctr"/>
            <a:endParaRPr lang="en-US" dirty="0">
              <a:solidFill>
                <a:srgbClr val="FF0000"/>
              </a:solidFill>
            </a:endParaRPr>
          </a:p>
        </p:txBody>
      </p:sp>
      <p:sp>
        <p:nvSpPr>
          <p:cNvPr id="19" name="TextBox 18">
            <a:extLst>
              <a:ext uri="{FF2B5EF4-FFF2-40B4-BE49-F238E27FC236}">
                <a16:creationId xmlns:a16="http://schemas.microsoft.com/office/drawing/2014/main" xmlns="" id="{6E516A5C-06EF-47ED-ABEF-BDFD076146D9}"/>
              </a:ext>
            </a:extLst>
          </p:cNvPr>
          <p:cNvSpPr txBox="1"/>
          <p:nvPr/>
        </p:nvSpPr>
        <p:spPr>
          <a:xfrm>
            <a:off x="5572626" y="1208097"/>
            <a:ext cx="5673817" cy="523220"/>
          </a:xfrm>
          <a:prstGeom prst="rect">
            <a:avLst/>
          </a:prstGeom>
          <a:noFill/>
        </p:spPr>
        <p:txBody>
          <a:bodyPr wrap="square" rtlCol="0">
            <a:spAutoFit/>
          </a:bodyPr>
          <a:lstStyle/>
          <a:p>
            <a:r>
              <a:rPr lang="en-US" sz="2800" dirty="0">
                <a:solidFill>
                  <a:srgbClr val="FF0000"/>
                </a:solidFill>
              </a:rPr>
              <a:t>Global Staff Survey 2016 Insights</a:t>
            </a:r>
          </a:p>
        </p:txBody>
      </p:sp>
    </p:spTree>
    <p:extLst>
      <p:ext uri="{BB962C8B-B14F-4D97-AF65-F5344CB8AC3E}">
        <p14:creationId xmlns:p14="http://schemas.microsoft.com/office/powerpoint/2010/main" val="150766643"/>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804616"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Solution</a:t>
            </a:r>
            <a:endParaRPr lang="en-US" sz="2800" spc="-100" dirty="0">
              <a:solidFill>
                <a:srgbClr val="FFFFFF"/>
              </a:solidFill>
              <a:ea typeface="Open Sans Light" panose="020B0306030504020204" pitchFamily="34" charset="0"/>
              <a:cs typeface="Open Sans Light" panose="020B0306030504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graphicFrame>
        <p:nvGraphicFramePr>
          <p:cNvPr id="3" name="Diagram 2">
            <a:extLst>
              <a:ext uri="{FF2B5EF4-FFF2-40B4-BE49-F238E27FC236}">
                <a16:creationId xmlns:a16="http://schemas.microsoft.com/office/drawing/2014/main" xmlns="" id="{8ED0D0F4-2304-4D23-B7A8-DA513D56003D}"/>
              </a:ext>
            </a:extLst>
          </p:cNvPr>
          <p:cNvGraphicFramePr/>
          <p:nvPr>
            <p:extLst>
              <p:ext uri="{D42A27DB-BD31-4B8C-83A1-F6EECF244321}">
                <p14:modId xmlns:p14="http://schemas.microsoft.com/office/powerpoint/2010/main" val="2744514361"/>
              </p:ext>
            </p:extLst>
          </p:nvPr>
        </p:nvGraphicFramePr>
        <p:xfrm>
          <a:off x="1887570" y="2008329"/>
          <a:ext cx="8472165" cy="3999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xmlns="" id="{46967712-84DE-41EC-AA02-A56DD13FE70D}"/>
              </a:ext>
            </a:extLst>
          </p:cNvPr>
          <p:cNvSpPr txBox="1"/>
          <p:nvPr/>
        </p:nvSpPr>
        <p:spPr>
          <a:xfrm>
            <a:off x="4592000" y="5549038"/>
            <a:ext cx="4741607" cy="369332"/>
          </a:xfrm>
          <a:prstGeom prst="rect">
            <a:avLst/>
          </a:prstGeom>
          <a:noFill/>
        </p:spPr>
        <p:txBody>
          <a:bodyPr wrap="square" rtlCol="0">
            <a:spAutoFit/>
          </a:bodyPr>
          <a:lstStyle/>
          <a:p>
            <a:r>
              <a:rPr lang="en-US" b="1" dirty="0">
                <a:solidFill>
                  <a:srgbClr val="FFFFFF"/>
                </a:solidFill>
              </a:rPr>
              <a:t>Promote Culture Change</a:t>
            </a:r>
          </a:p>
        </p:txBody>
      </p:sp>
    </p:spTree>
    <p:extLst>
      <p:ext uri="{BB962C8B-B14F-4D97-AF65-F5344CB8AC3E}">
        <p14:creationId xmlns:p14="http://schemas.microsoft.com/office/powerpoint/2010/main" val="1860707313"/>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804616"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Solution</a:t>
            </a:r>
            <a:endParaRPr lang="en-US" sz="2800" spc="-100" dirty="0">
              <a:solidFill>
                <a:srgbClr val="FFFFFF"/>
              </a:solidFill>
              <a:ea typeface="Open Sans Light" panose="020B0306030504020204" pitchFamily="34" charset="0"/>
              <a:cs typeface="Open Sans Light" panose="020B0306030504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30417"/>
            <a:ext cx="1206416" cy="1009952"/>
          </a:xfrm>
          <a:prstGeom prst="rect">
            <a:avLst/>
          </a:prstGeom>
        </p:spPr>
      </p:pic>
      <p:sp>
        <p:nvSpPr>
          <p:cNvPr id="7" name="TextBox 6">
            <a:extLst>
              <a:ext uri="{FF2B5EF4-FFF2-40B4-BE49-F238E27FC236}">
                <a16:creationId xmlns:a16="http://schemas.microsoft.com/office/drawing/2014/main" xmlns="" id="{46967712-84DE-41EC-AA02-A56DD13FE70D}"/>
              </a:ext>
            </a:extLst>
          </p:cNvPr>
          <p:cNvSpPr txBox="1"/>
          <p:nvPr/>
        </p:nvSpPr>
        <p:spPr>
          <a:xfrm>
            <a:off x="5225844" y="5471652"/>
            <a:ext cx="4741607" cy="369332"/>
          </a:xfrm>
          <a:prstGeom prst="rect">
            <a:avLst/>
          </a:prstGeom>
          <a:noFill/>
        </p:spPr>
        <p:txBody>
          <a:bodyPr wrap="square" rtlCol="0">
            <a:spAutoFit/>
          </a:bodyPr>
          <a:lstStyle/>
          <a:p>
            <a:r>
              <a:rPr lang="en-US" dirty="0">
                <a:solidFill>
                  <a:srgbClr val="FFFFFF"/>
                </a:solidFill>
              </a:rPr>
              <a:t>Promote Culture Change</a:t>
            </a:r>
          </a:p>
        </p:txBody>
      </p:sp>
      <p:pic>
        <p:nvPicPr>
          <p:cNvPr id="5" name="Picture 4">
            <a:extLst>
              <a:ext uri="{FF2B5EF4-FFF2-40B4-BE49-F238E27FC236}">
                <a16:creationId xmlns:a16="http://schemas.microsoft.com/office/drawing/2014/main" xmlns="" id="{0B653C6C-3F3F-44F2-A86D-6AE6007BF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646" y="1925202"/>
            <a:ext cx="8466643" cy="4034839"/>
          </a:xfrm>
          <a:prstGeom prst="rect">
            <a:avLst/>
          </a:prstGeom>
        </p:spPr>
      </p:pic>
      <p:sp>
        <p:nvSpPr>
          <p:cNvPr id="3" name="TextBox 2">
            <a:extLst>
              <a:ext uri="{FF2B5EF4-FFF2-40B4-BE49-F238E27FC236}">
                <a16:creationId xmlns:a16="http://schemas.microsoft.com/office/drawing/2014/main" xmlns="" id="{3140193E-FF69-46E7-8738-3E62BA8FEC2C}"/>
              </a:ext>
            </a:extLst>
          </p:cNvPr>
          <p:cNvSpPr txBox="1"/>
          <p:nvPr/>
        </p:nvSpPr>
        <p:spPr>
          <a:xfrm>
            <a:off x="7902286" y="921595"/>
            <a:ext cx="3127664" cy="1692771"/>
          </a:xfrm>
          <a:prstGeom prst="rect">
            <a:avLst/>
          </a:prstGeom>
          <a:noFill/>
        </p:spPr>
        <p:txBody>
          <a:bodyPr wrap="square" rtlCol="0">
            <a:spAutoFit/>
          </a:bodyPr>
          <a:lstStyle/>
          <a:p>
            <a:pPr algn="ctr"/>
            <a:r>
              <a:rPr lang="en-NZ" sz="2600" b="1" cap="all" spc="20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Always-on</a:t>
            </a:r>
          </a:p>
          <a:p>
            <a:pPr algn="ctr"/>
            <a:r>
              <a:rPr lang="en-NZ" sz="2600" b="1" cap="all" spc="20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&amp; </a:t>
            </a:r>
          </a:p>
          <a:p>
            <a:pPr algn="ctr"/>
            <a:r>
              <a:rPr lang="en-NZ" sz="2600" b="1" cap="all" spc="20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Always available </a:t>
            </a:r>
            <a:endParaRPr lang="en-US" sz="2600" b="1" dirty="0">
              <a:solidFill>
                <a:srgbClr val="000000"/>
              </a:solidFill>
            </a:endParaRPr>
          </a:p>
        </p:txBody>
      </p:sp>
      <p:sp>
        <p:nvSpPr>
          <p:cNvPr id="4" name="Oval 3">
            <a:extLst>
              <a:ext uri="{FF2B5EF4-FFF2-40B4-BE49-F238E27FC236}">
                <a16:creationId xmlns:a16="http://schemas.microsoft.com/office/drawing/2014/main" xmlns="" id="{88AD5484-60FB-451A-9A0A-707EB1A77BB1}"/>
              </a:ext>
            </a:extLst>
          </p:cNvPr>
          <p:cNvSpPr/>
          <p:nvPr/>
        </p:nvSpPr>
        <p:spPr>
          <a:xfrm>
            <a:off x="7793182" y="761590"/>
            <a:ext cx="3345873" cy="201278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24213666"/>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3144726"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Communication</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xmlns="" id="{27C5D5DE-6A3D-483E-8CE6-893DFEBDEA8C}"/>
              </a:ext>
            </a:extLst>
          </p:cNvPr>
          <p:cNvSpPr/>
          <p:nvPr/>
        </p:nvSpPr>
        <p:spPr>
          <a:xfrm>
            <a:off x="1785362" y="2418132"/>
            <a:ext cx="8819138" cy="400110"/>
          </a:xfrm>
          <a:prstGeom prst="rect">
            <a:avLst/>
          </a:prstGeom>
        </p:spPr>
        <p:txBody>
          <a:bodyPr wrap="square" lIns="0" tIns="0" rIns="0" bIns="0">
            <a:spAutoFit/>
          </a:bodyPr>
          <a:lstStyle/>
          <a:p>
            <a:pPr marL="285750" indent="-285750">
              <a:spcAft>
                <a:spcPts val="1200"/>
              </a:spcAft>
              <a:buFont typeface="Open Sans" panose="020B0606030504020204" pitchFamily="34" charset="0"/>
              <a:buChar char="›"/>
              <a:defRPr/>
            </a:pPr>
            <a:endParaRPr lang="en-US" sz="2600" dirty="0">
              <a:solidFill>
                <a:srgbClr val="ED1B2F"/>
              </a:solidFill>
              <a:ea typeface="Open Sans Light" panose="020B0306030504020204" pitchFamily="34" charset="0"/>
              <a:cs typeface="Open Sans Light" panose="020B0306030504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pic>
        <p:nvPicPr>
          <p:cNvPr id="4" name="Picture 3">
            <a:extLst>
              <a:ext uri="{FF2B5EF4-FFF2-40B4-BE49-F238E27FC236}">
                <a16:creationId xmlns:a16="http://schemas.microsoft.com/office/drawing/2014/main" xmlns="" id="{A2E65199-FA01-4B31-A91B-C4302451A160}"/>
              </a:ext>
            </a:extLst>
          </p:cNvPr>
          <p:cNvPicPr>
            <a:picLocks noChangeAspect="1"/>
          </p:cNvPicPr>
          <p:nvPr/>
        </p:nvPicPr>
        <p:blipFill>
          <a:blip r:embed="rId4"/>
          <a:stretch>
            <a:fillRect/>
          </a:stretch>
        </p:blipFill>
        <p:spPr>
          <a:xfrm>
            <a:off x="287554" y="2127682"/>
            <a:ext cx="4059380" cy="2101046"/>
          </a:xfrm>
          <a:prstGeom prst="rect">
            <a:avLst/>
          </a:prstGeom>
        </p:spPr>
      </p:pic>
      <p:pic>
        <p:nvPicPr>
          <p:cNvPr id="5" name="Picture 4">
            <a:extLst>
              <a:ext uri="{FF2B5EF4-FFF2-40B4-BE49-F238E27FC236}">
                <a16:creationId xmlns:a16="http://schemas.microsoft.com/office/drawing/2014/main" xmlns="" id="{903B2F8C-C731-4BAD-B3B6-0614AE150323}"/>
              </a:ext>
            </a:extLst>
          </p:cNvPr>
          <p:cNvPicPr>
            <a:picLocks noChangeAspect="1"/>
          </p:cNvPicPr>
          <p:nvPr/>
        </p:nvPicPr>
        <p:blipFill>
          <a:blip r:embed="rId5"/>
          <a:stretch>
            <a:fillRect/>
          </a:stretch>
        </p:blipFill>
        <p:spPr>
          <a:xfrm>
            <a:off x="525323" y="3992648"/>
            <a:ext cx="4141641" cy="2133086"/>
          </a:xfrm>
          <a:prstGeom prst="rect">
            <a:avLst/>
          </a:prstGeom>
        </p:spPr>
      </p:pic>
      <p:pic>
        <p:nvPicPr>
          <p:cNvPr id="6" name="Picture 5">
            <a:extLst>
              <a:ext uri="{FF2B5EF4-FFF2-40B4-BE49-F238E27FC236}">
                <a16:creationId xmlns:a16="http://schemas.microsoft.com/office/drawing/2014/main" xmlns="" id="{02C1A497-559F-4CF6-835A-39879EC06F46}"/>
              </a:ext>
            </a:extLst>
          </p:cNvPr>
          <p:cNvPicPr>
            <a:picLocks noChangeAspect="1"/>
          </p:cNvPicPr>
          <p:nvPr/>
        </p:nvPicPr>
        <p:blipFill>
          <a:blip r:embed="rId6"/>
          <a:stretch>
            <a:fillRect/>
          </a:stretch>
        </p:blipFill>
        <p:spPr>
          <a:xfrm>
            <a:off x="6347150" y="870740"/>
            <a:ext cx="4807252" cy="2513884"/>
          </a:xfrm>
          <a:prstGeom prst="rect">
            <a:avLst/>
          </a:prstGeom>
        </p:spPr>
      </p:pic>
      <p:pic>
        <p:nvPicPr>
          <p:cNvPr id="7" name="Picture 6">
            <a:extLst>
              <a:ext uri="{FF2B5EF4-FFF2-40B4-BE49-F238E27FC236}">
                <a16:creationId xmlns:a16="http://schemas.microsoft.com/office/drawing/2014/main" xmlns="" id="{1BC42ECD-3EDD-48DB-B607-563581B74918}"/>
              </a:ext>
            </a:extLst>
          </p:cNvPr>
          <p:cNvPicPr>
            <a:picLocks noChangeAspect="1"/>
          </p:cNvPicPr>
          <p:nvPr/>
        </p:nvPicPr>
        <p:blipFill>
          <a:blip r:embed="rId7"/>
          <a:stretch>
            <a:fillRect/>
          </a:stretch>
        </p:blipFill>
        <p:spPr>
          <a:xfrm>
            <a:off x="6201590" y="3488473"/>
            <a:ext cx="5098372" cy="1286634"/>
          </a:xfrm>
          <a:prstGeom prst="rect">
            <a:avLst/>
          </a:prstGeom>
        </p:spPr>
      </p:pic>
      <p:pic>
        <p:nvPicPr>
          <p:cNvPr id="9" name="Picture 8">
            <a:extLst>
              <a:ext uri="{FF2B5EF4-FFF2-40B4-BE49-F238E27FC236}">
                <a16:creationId xmlns:a16="http://schemas.microsoft.com/office/drawing/2014/main" xmlns="" id="{08FFC7F9-E5F0-4814-BF3F-213EB740E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9222" y="4795545"/>
            <a:ext cx="2481695" cy="1330189"/>
          </a:xfrm>
          <a:prstGeom prst="rect">
            <a:avLst/>
          </a:prstGeom>
        </p:spPr>
      </p:pic>
      <p:sp>
        <p:nvSpPr>
          <p:cNvPr id="10" name="TextBox 9">
            <a:extLst>
              <a:ext uri="{FF2B5EF4-FFF2-40B4-BE49-F238E27FC236}">
                <a16:creationId xmlns:a16="http://schemas.microsoft.com/office/drawing/2014/main" xmlns="" id="{18B4CD13-2EF1-440A-9E7F-32588D853462}"/>
              </a:ext>
            </a:extLst>
          </p:cNvPr>
          <p:cNvSpPr txBox="1"/>
          <p:nvPr/>
        </p:nvSpPr>
        <p:spPr>
          <a:xfrm>
            <a:off x="9098735" y="5059191"/>
            <a:ext cx="2559865" cy="923330"/>
          </a:xfrm>
          <a:prstGeom prst="rect">
            <a:avLst/>
          </a:prstGeom>
          <a:noFill/>
        </p:spPr>
        <p:txBody>
          <a:bodyPr wrap="square" rtlCol="0">
            <a:spAutoFit/>
          </a:bodyPr>
          <a:lstStyle/>
          <a:p>
            <a:r>
              <a:rPr lang="en-US" dirty="0">
                <a:solidFill>
                  <a:srgbClr val="FF0000"/>
                </a:solidFill>
              </a:rPr>
              <a:t>Talent Development Manager Network (&gt;150 champions)</a:t>
            </a:r>
          </a:p>
        </p:txBody>
      </p:sp>
    </p:spTree>
    <p:extLst>
      <p:ext uri="{BB962C8B-B14F-4D97-AF65-F5344CB8AC3E}">
        <p14:creationId xmlns:p14="http://schemas.microsoft.com/office/powerpoint/2010/main" val="4106160186"/>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633845"/>
            <a:ext cx="1206416" cy="1137697"/>
          </a:xfrm>
          <a:prstGeom prst="rect">
            <a:avLst/>
          </a:prstGeom>
        </p:spPr>
      </p:pic>
      <p:graphicFrame>
        <p:nvGraphicFramePr>
          <p:cNvPr id="4" name="Table 3">
            <a:extLst>
              <a:ext uri="{FF2B5EF4-FFF2-40B4-BE49-F238E27FC236}">
                <a16:creationId xmlns:a16="http://schemas.microsoft.com/office/drawing/2014/main" xmlns="" id="{F21624DF-8904-4D9B-BE1B-CA378ABD8690}"/>
              </a:ext>
            </a:extLst>
          </p:cNvPr>
          <p:cNvGraphicFramePr>
            <a:graphicFrameLocks noGrp="1"/>
          </p:cNvGraphicFramePr>
          <p:nvPr>
            <p:extLst>
              <p:ext uri="{D42A27DB-BD31-4B8C-83A1-F6EECF244321}">
                <p14:modId xmlns:p14="http://schemas.microsoft.com/office/powerpoint/2010/main" val="1550979941"/>
              </p:ext>
            </p:extLst>
          </p:nvPr>
        </p:nvGraphicFramePr>
        <p:xfrm>
          <a:off x="1939637" y="1046307"/>
          <a:ext cx="9946859" cy="5217104"/>
        </p:xfrm>
        <a:graphic>
          <a:graphicData uri="http://schemas.openxmlformats.org/drawingml/2006/table">
            <a:tbl>
              <a:tblPr firstRow="1" bandRow="1">
                <a:tableStyleId>{5C22544A-7EE6-4342-B048-85BDC9FD1C3A}</a:tableStyleId>
              </a:tblPr>
              <a:tblGrid>
                <a:gridCol w="2925547">
                  <a:extLst>
                    <a:ext uri="{9D8B030D-6E8A-4147-A177-3AD203B41FA5}">
                      <a16:colId xmlns:a16="http://schemas.microsoft.com/office/drawing/2014/main" xmlns="" val="4260924121"/>
                    </a:ext>
                  </a:extLst>
                </a:gridCol>
                <a:gridCol w="2089676">
                  <a:extLst>
                    <a:ext uri="{9D8B030D-6E8A-4147-A177-3AD203B41FA5}">
                      <a16:colId xmlns:a16="http://schemas.microsoft.com/office/drawing/2014/main" xmlns="" val="2406555707"/>
                    </a:ext>
                  </a:extLst>
                </a:gridCol>
                <a:gridCol w="2473623">
                  <a:extLst>
                    <a:ext uri="{9D8B030D-6E8A-4147-A177-3AD203B41FA5}">
                      <a16:colId xmlns:a16="http://schemas.microsoft.com/office/drawing/2014/main" xmlns="" val="1947237286"/>
                    </a:ext>
                  </a:extLst>
                </a:gridCol>
                <a:gridCol w="2458013">
                  <a:extLst>
                    <a:ext uri="{9D8B030D-6E8A-4147-A177-3AD203B41FA5}">
                      <a16:colId xmlns:a16="http://schemas.microsoft.com/office/drawing/2014/main" xmlns="" val="3163682981"/>
                    </a:ext>
                  </a:extLst>
                </a:gridCol>
              </a:tblGrid>
              <a:tr h="1152128">
                <a:tc>
                  <a:txBody>
                    <a:bodyPr/>
                    <a:lstStyle/>
                    <a:p>
                      <a:pPr algn="ctr"/>
                      <a:r>
                        <a:rPr lang="en-GB" sz="1400" b="0" baseline="0" dirty="0">
                          <a:solidFill>
                            <a:srgbClr val="FF0000"/>
                          </a:solidFill>
                        </a:rPr>
                        <a:t>Job Crafting: Growing within Your Current Job</a:t>
                      </a:r>
                      <a:endParaRPr lang="en-GB" sz="1400" b="0" dirty="0">
                        <a:solidFill>
                          <a:srgbClr val="FF000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4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FF0000"/>
                          </a:solidFill>
                        </a:rPr>
                        <a:t>Preparing for Video Interviews</a:t>
                      </a:r>
                    </a:p>
                    <a:p>
                      <a:pPr algn="ctr"/>
                      <a:endParaRPr lang="en-GB" sz="1400" b="0" dirty="0">
                        <a:solidFill>
                          <a:srgbClr val="FF000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1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9102732"/>
                  </a:ext>
                </a:extLst>
              </a:tr>
              <a:tr h="904653">
                <a:tc>
                  <a:txBody>
                    <a:bodyPr/>
                    <a:lstStyle/>
                    <a:p>
                      <a:pPr algn="ctr"/>
                      <a:r>
                        <a:rPr lang="en-GB" sz="1400" b="0" dirty="0">
                          <a:solidFill>
                            <a:srgbClr val="FF0000"/>
                          </a:solidFill>
                        </a:rPr>
                        <a:t>Preparing</a:t>
                      </a:r>
                      <a:r>
                        <a:rPr lang="en-GB" sz="1400" b="0" baseline="0" dirty="0">
                          <a:solidFill>
                            <a:srgbClr val="FF0000"/>
                          </a:solidFill>
                        </a:rPr>
                        <a:t> for a Competency-Based Interview</a:t>
                      </a:r>
                      <a:endParaRPr lang="en-GB" sz="1400" b="0" dirty="0">
                        <a:solidFill>
                          <a:srgbClr val="FF0000"/>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14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400" b="0" dirty="0">
                          <a:solidFill>
                            <a:srgbClr val="FF0000"/>
                          </a:solidFill>
                        </a:rPr>
                        <a:t>Having Career Conversation with your Supervisees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11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31478299"/>
                  </a:ext>
                </a:extLst>
              </a:tr>
              <a:tr h="1012176">
                <a:tc>
                  <a:txBody>
                    <a:bodyPr/>
                    <a:lstStyle/>
                    <a:p>
                      <a:pPr marL="0" algn="ctr" defTabSz="914400" rtl="0" eaLnBrk="1" latinLnBrk="0" hangingPunct="1"/>
                      <a:r>
                        <a:rPr lang="en-GB" sz="1400" b="0" kern="1200" dirty="0">
                          <a:solidFill>
                            <a:srgbClr val="FF0000"/>
                          </a:solidFill>
                          <a:latin typeface="+mn-lt"/>
                          <a:ea typeface="+mn-ea"/>
                          <a:cs typeface="+mn-cs"/>
                        </a:rPr>
                        <a:t>Making the Most of Your </a:t>
                      </a:r>
                    </a:p>
                    <a:p>
                      <a:pPr marL="0" algn="ctr" defTabSz="914400" rtl="0" eaLnBrk="1" latinLnBrk="0" hangingPunct="1"/>
                      <a:r>
                        <a:rPr lang="en-GB" sz="1400" b="0" kern="1200" dirty="0">
                          <a:solidFill>
                            <a:srgbClr val="FF0000"/>
                          </a:solidFill>
                          <a:latin typeface="+mn-lt"/>
                          <a:ea typeface="+mn-ea"/>
                          <a:cs typeface="+mn-cs"/>
                        </a:rPr>
                        <a:t>LinkedIn Profile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400" b="0" dirty="0">
                          <a:solidFill>
                            <a:srgbClr val="FF0000"/>
                          </a:solidFill>
                        </a:rPr>
                        <a:t>Having Career Conversations with Your Supervisors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1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64615666"/>
                  </a:ext>
                </a:extLst>
              </a:tr>
              <a:tr h="11343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FF0000"/>
                          </a:solidFill>
                        </a:rPr>
                        <a:t>Career</a:t>
                      </a:r>
                      <a:r>
                        <a:rPr lang="en-GB" sz="1400" b="0" baseline="0" dirty="0">
                          <a:solidFill>
                            <a:srgbClr val="FF0000"/>
                          </a:solidFill>
                        </a:rPr>
                        <a:t> Stories: From National Officer to International Positions</a:t>
                      </a:r>
                      <a:endParaRPr lang="en-GB" sz="1400" b="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FF0000"/>
                          </a:solidFill>
                        </a:rPr>
                        <a:t>Personal Branding and Career Management</a:t>
                      </a:r>
                    </a:p>
                    <a:p>
                      <a:pPr algn="ctr"/>
                      <a:endParaRPr lang="en-GB" sz="1400" b="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1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16971479"/>
                  </a:ext>
                </a:extLst>
              </a:tr>
              <a:tr h="10137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rgbClr val="FF0000"/>
                          </a:solidFill>
                        </a:rPr>
                        <a:t>Preparing</a:t>
                      </a:r>
                      <a:r>
                        <a:rPr lang="en-GB" sz="1400" b="0" baseline="0" dirty="0">
                          <a:solidFill>
                            <a:srgbClr val="FF0000"/>
                          </a:solidFill>
                        </a:rPr>
                        <a:t> a Job Application </a:t>
                      </a:r>
                      <a:endParaRPr lang="en-GB" sz="1400" b="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400" b="0" baseline="0" dirty="0">
                          <a:solidFill>
                            <a:srgbClr val="FF0000"/>
                          </a:solidFill>
                        </a:rPr>
                        <a:t>Careers of the Future</a:t>
                      </a:r>
                    </a:p>
                    <a:p>
                      <a:pPr algn="ctr"/>
                      <a:endParaRPr lang="en-GB" sz="1400" b="0" baseline="0"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1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575714975"/>
                  </a:ext>
                </a:extLst>
              </a:tr>
            </a:tbl>
          </a:graphicData>
        </a:graphic>
      </p:graphicFrame>
      <p:pic>
        <p:nvPicPr>
          <p:cNvPr id="10" name="Picture 11">
            <a:extLst>
              <a:ext uri="{FF2B5EF4-FFF2-40B4-BE49-F238E27FC236}">
                <a16:creationId xmlns:a16="http://schemas.microsoft.com/office/drawing/2014/main" xmlns="" id="{DBD127B3-945E-41F6-A872-A45222105B3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8435" y="1052400"/>
            <a:ext cx="1368152" cy="9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a:extLst>
              <a:ext uri="{FF2B5EF4-FFF2-40B4-BE49-F238E27FC236}">
                <a16:creationId xmlns:a16="http://schemas.microsoft.com/office/drawing/2014/main" xmlns="" id="{6CA04929-ECED-47E4-A16D-21A02021F556}"/>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18515" y="3089102"/>
            <a:ext cx="1361890" cy="97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9">
            <a:extLst>
              <a:ext uri="{FF2B5EF4-FFF2-40B4-BE49-F238E27FC236}">
                <a16:creationId xmlns:a16="http://schemas.microsoft.com/office/drawing/2014/main" xmlns="" id="{B7F24ADC-8F0A-424A-8DA1-12AF5CCF795A}"/>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9717" y="2110866"/>
            <a:ext cx="1296144" cy="8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xmlns="" id="{17AE91EB-D225-4A9C-94C2-EF63A7804360}"/>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57134" y="5268191"/>
            <a:ext cx="1001313" cy="1001313"/>
          </a:xfrm>
          <a:prstGeom prst="rect">
            <a:avLst/>
          </a:prstGeom>
        </p:spPr>
      </p:pic>
      <p:pic>
        <p:nvPicPr>
          <p:cNvPr id="14" name="Picture 13">
            <a:extLst>
              <a:ext uri="{FF2B5EF4-FFF2-40B4-BE49-F238E27FC236}">
                <a16:creationId xmlns:a16="http://schemas.microsoft.com/office/drawing/2014/main" xmlns="" id="{F9C385AF-DC8B-466C-9DB0-C241685D5C07}"/>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04439" y="4112515"/>
            <a:ext cx="1106700" cy="1106700"/>
          </a:xfrm>
          <a:prstGeom prst="rect">
            <a:avLst/>
          </a:prstGeom>
        </p:spPr>
      </p:pic>
      <p:pic>
        <p:nvPicPr>
          <p:cNvPr id="15" name="Picture 8">
            <a:extLst>
              <a:ext uri="{FF2B5EF4-FFF2-40B4-BE49-F238E27FC236}">
                <a16:creationId xmlns:a16="http://schemas.microsoft.com/office/drawing/2014/main" xmlns="" id="{219738BA-49DC-43D7-9ED1-9B59D8DE0CE5}"/>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47818" y="4234124"/>
            <a:ext cx="1110792" cy="82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a:extLst>
              <a:ext uri="{FF2B5EF4-FFF2-40B4-BE49-F238E27FC236}">
                <a16:creationId xmlns:a16="http://schemas.microsoft.com/office/drawing/2014/main" xmlns="" id="{377F8B25-D7B6-4F7B-BA11-669952CD81A1}"/>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3916" y="972358"/>
            <a:ext cx="1270254" cy="89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xmlns="" id="{F773C36E-3694-41F9-8AF6-91717A177FA4}"/>
              </a:ext>
            </a:extLst>
          </p:cNvPr>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55466" y="5318516"/>
            <a:ext cx="1088839" cy="76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0">
            <a:extLst>
              <a:ext uri="{FF2B5EF4-FFF2-40B4-BE49-F238E27FC236}">
                <a16:creationId xmlns:a16="http://schemas.microsoft.com/office/drawing/2014/main" xmlns="" id="{295DA1CF-6FF2-44B0-969D-96360E8B3E28}"/>
              </a:ext>
            </a:extLst>
          </p:cNvPr>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939662" y="2004901"/>
            <a:ext cx="1018948" cy="789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xmlns="" id="{20259103-5455-4C3A-9382-87A940155AA7}"/>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74148" y="2919572"/>
            <a:ext cx="1190022" cy="1190022"/>
          </a:xfrm>
          <a:prstGeom prst="rect">
            <a:avLst/>
          </a:prstGeom>
        </p:spPr>
      </p:pic>
      <p:sp>
        <p:nvSpPr>
          <p:cNvPr id="20" name="Rectangle 19">
            <a:extLst>
              <a:ext uri="{FF2B5EF4-FFF2-40B4-BE49-F238E27FC236}">
                <a16:creationId xmlns:a16="http://schemas.microsoft.com/office/drawing/2014/main" xmlns="" id="{280D6011-EECE-489C-833C-976CE094F739}"/>
              </a:ext>
            </a:extLst>
          </p:cNvPr>
          <p:cNvSpPr/>
          <p:nvPr/>
        </p:nvSpPr>
        <p:spPr>
          <a:xfrm>
            <a:off x="1669401" y="216060"/>
            <a:ext cx="4641738"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Virtual Career Lab Topics</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3" name="Rectangle: Rounded Corners 2">
            <a:extLst>
              <a:ext uri="{FF2B5EF4-FFF2-40B4-BE49-F238E27FC236}">
                <a16:creationId xmlns:a16="http://schemas.microsoft.com/office/drawing/2014/main" xmlns="" id="{263C98DB-77BC-4A3F-AA6E-9D3D769462BE}"/>
              </a:ext>
            </a:extLst>
          </p:cNvPr>
          <p:cNvSpPr/>
          <p:nvPr/>
        </p:nvSpPr>
        <p:spPr>
          <a:xfrm>
            <a:off x="7055427" y="3047537"/>
            <a:ext cx="4405746" cy="3174309"/>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12191616"/>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pic>
        <p:nvPicPr>
          <p:cNvPr id="13" name="Picture 12">
            <a:extLst>
              <a:ext uri="{FF2B5EF4-FFF2-40B4-BE49-F238E27FC236}">
                <a16:creationId xmlns:a16="http://schemas.microsoft.com/office/drawing/2014/main" xmlns="" id="{F0EC727D-E164-4E37-96CE-B43D624F60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54" y="4063509"/>
            <a:ext cx="3276430" cy="1842992"/>
          </a:xfrm>
          <a:prstGeom prst="rect">
            <a:avLst/>
          </a:prstGeom>
          <a:ln>
            <a:noFill/>
          </a:ln>
          <a:effectLst>
            <a:outerShdw blurRad="127000" algn="tl" rotWithShape="0">
              <a:srgbClr val="000000">
                <a:alpha val="20000"/>
              </a:srgbClr>
            </a:outerShdw>
          </a:effectLst>
        </p:spPr>
      </p:pic>
      <p:pic>
        <p:nvPicPr>
          <p:cNvPr id="3" name="Picture 2">
            <a:extLst>
              <a:ext uri="{FF2B5EF4-FFF2-40B4-BE49-F238E27FC236}">
                <a16:creationId xmlns:a16="http://schemas.microsoft.com/office/drawing/2014/main" xmlns="" id="{851C346B-43CD-47CE-8D8C-4E74E811F0F8}"/>
              </a:ext>
            </a:extLst>
          </p:cNvPr>
          <p:cNvPicPr>
            <a:picLocks noChangeAspect="1"/>
          </p:cNvPicPr>
          <p:nvPr/>
        </p:nvPicPr>
        <p:blipFill>
          <a:blip r:embed="rId5"/>
          <a:stretch>
            <a:fillRect/>
          </a:stretch>
        </p:blipFill>
        <p:spPr>
          <a:xfrm>
            <a:off x="1779550" y="1178804"/>
            <a:ext cx="4531350" cy="2535572"/>
          </a:xfrm>
          <a:prstGeom prst="rect">
            <a:avLst/>
          </a:prstGeom>
        </p:spPr>
      </p:pic>
      <p:pic>
        <p:nvPicPr>
          <p:cNvPr id="4" name="Picture 3">
            <a:extLst>
              <a:ext uri="{FF2B5EF4-FFF2-40B4-BE49-F238E27FC236}">
                <a16:creationId xmlns:a16="http://schemas.microsoft.com/office/drawing/2014/main" xmlns="" id="{41DF6C37-67EB-470C-99DE-7DC4F8B6E3CD}"/>
              </a:ext>
            </a:extLst>
          </p:cNvPr>
          <p:cNvPicPr>
            <a:picLocks noChangeAspect="1"/>
          </p:cNvPicPr>
          <p:nvPr/>
        </p:nvPicPr>
        <p:blipFill>
          <a:blip r:embed="rId6"/>
          <a:stretch>
            <a:fillRect/>
          </a:stretch>
        </p:blipFill>
        <p:spPr>
          <a:xfrm>
            <a:off x="4452027" y="2446590"/>
            <a:ext cx="4805077" cy="2538415"/>
          </a:xfrm>
          <a:prstGeom prst="rect">
            <a:avLst/>
          </a:prstGeom>
        </p:spPr>
      </p:pic>
      <p:pic>
        <p:nvPicPr>
          <p:cNvPr id="6" name="Picture 5">
            <a:extLst>
              <a:ext uri="{FF2B5EF4-FFF2-40B4-BE49-F238E27FC236}">
                <a16:creationId xmlns:a16="http://schemas.microsoft.com/office/drawing/2014/main" xmlns="" id="{F0EC727D-E164-4E37-96CE-B43D624F60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1310" y="3623171"/>
            <a:ext cx="4842078" cy="2723669"/>
          </a:xfrm>
          <a:prstGeom prst="rect">
            <a:avLst/>
          </a:prstGeom>
          <a:ln>
            <a:noFill/>
          </a:ln>
          <a:effectLst>
            <a:outerShdw blurRad="127000" algn="tl" rotWithShape="0">
              <a:srgbClr val="000000">
                <a:alpha val="20000"/>
              </a:srgbClr>
            </a:outerShdw>
          </a:effectLst>
        </p:spPr>
      </p:pic>
      <p:pic>
        <p:nvPicPr>
          <p:cNvPr id="9" name="Picture 8">
            <a:extLst>
              <a:ext uri="{FF2B5EF4-FFF2-40B4-BE49-F238E27FC236}">
                <a16:creationId xmlns:a16="http://schemas.microsoft.com/office/drawing/2014/main" xmlns="" id="{21943E9A-90AE-4F84-814A-BA560A364E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7740" y="239488"/>
            <a:ext cx="4631349" cy="2207102"/>
          </a:xfrm>
          <a:prstGeom prst="rect">
            <a:avLst/>
          </a:prstGeom>
        </p:spPr>
      </p:pic>
      <p:sp>
        <p:nvSpPr>
          <p:cNvPr id="12" name="Rectangle 11">
            <a:extLst>
              <a:ext uri="{FF2B5EF4-FFF2-40B4-BE49-F238E27FC236}">
                <a16:creationId xmlns:a16="http://schemas.microsoft.com/office/drawing/2014/main" xmlns="" id="{DDD5D462-AD3C-4290-84AC-774487607FE6}"/>
              </a:ext>
            </a:extLst>
          </p:cNvPr>
          <p:cNvSpPr/>
          <p:nvPr/>
        </p:nvSpPr>
        <p:spPr>
          <a:xfrm>
            <a:off x="1708543" y="270963"/>
            <a:ext cx="2729548"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Slide Samples</a:t>
            </a:r>
            <a:endParaRPr lang="en-US" sz="2800" spc="-100" dirty="0">
              <a:solidFill>
                <a:srgbClr val="FFFFFF"/>
              </a:solidFill>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409260329"/>
      </p:ext>
    </p:extLst>
  </p:cSld>
  <p:clrMapOvr>
    <a:masterClrMapping/>
  </p:clrMapOvr>
  <mc:AlternateContent xmlns:mc="http://schemas.openxmlformats.org/markup-compatibility/2006" xmlns:p14="http://schemas.microsoft.com/office/powerpoint/2010/main">
    <mc:Choice Requires="p14">
      <p:transition p14:dur="10" advTm="10254"/>
    </mc:Choice>
    <mc:Fallback xmlns="">
      <p:transition advTm="102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57" y="0"/>
            <a:ext cx="7344228" cy="634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8F14D4C-F581-4563-93DC-771400C929D8}" type="slidenum">
              <a:rPr lang="en-US" smtClean="0"/>
              <a:t>3</a:t>
            </a:fld>
            <a:endParaRPr lang="en-US"/>
          </a:p>
        </p:txBody>
      </p:sp>
      <p:sp>
        <p:nvSpPr>
          <p:cNvPr id="4" name="TextBox 3"/>
          <p:cNvSpPr txBox="1"/>
          <p:nvPr/>
        </p:nvSpPr>
        <p:spPr>
          <a:xfrm>
            <a:off x="-2" y="-36195"/>
            <a:ext cx="5720318" cy="6463308"/>
          </a:xfrm>
          <a:prstGeom prst="rect">
            <a:avLst/>
          </a:prstGeom>
          <a:solidFill>
            <a:srgbClr val="3E8AC7"/>
          </a:solidFill>
        </p:spPr>
        <p:txBody>
          <a:bodyPr wrap="square" rtlCol="0">
            <a:spAutoFit/>
          </a:bodyPr>
          <a:lstStyle/>
          <a:p>
            <a:pPr algn="ctr"/>
            <a:endParaRPr lang="en-US" sz="4400" dirty="0" smtClean="0">
              <a:solidFill>
                <a:schemeClr val="bg1"/>
              </a:solidFill>
            </a:endParaRPr>
          </a:p>
          <a:p>
            <a:pPr algn="ctr"/>
            <a:r>
              <a:rPr lang="en-US" sz="4000" dirty="0" smtClean="0">
                <a:solidFill>
                  <a:schemeClr val="bg1"/>
                </a:solidFill>
              </a:rPr>
              <a:t>Career Management is</a:t>
            </a:r>
          </a:p>
          <a:p>
            <a:pPr algn="ctr"/>
            <a:endParaRPr lang="en-US" sz="4000" dirty="0">
              <a:solidFill>
                <a:schemeClr val="bg1"/>
              </a:solidFill>
            </a:endParaRPr>
          </a:p>
          <a:p>
            <a:pPr algn="ctr"/>
            <a:r>
              <a:rPr lang="en-US" sz="4000" dirty="0" smtClean="0">
                <a:solidFill>
                  <a:schemeClr val="bg1"/>
                </a:solidFill>
              </a:rPr>
              <a:t> </a:t>
            </a:r>
            <a:r>
              <a:rPr lang="en-US" sz="4000" b="1" u="sng" dirty="0" smtClean="0">
                <a:solidFill>
                  <a:schemeClr val="bg1"/>
                </a:solidFill>
              </a:rPr>
              <a:t>NOT</a:t>
            </a:r>
          </a:p>
          <a:p>
            <a:pPr algn="ctr"/>
            <a:endParaRPr lang="en-US" sz="4000" b="1" u="sng" dirty="0">
              <a:solidFill>
                <a:schemeClr val="bg1"/>
              </a:solidFill>
            </a:endParaRPr>
          </a:p>
          <a:p>
            <a:pPr algn="ctr"/>
            <a:r>
              <a:rPr lang="en-US" sz="4000" dirty="0" smtClean="0">
                <a:solidFill>
                  <a:schemeClr val="bg1"/>
                </a:solidFill>
              </a:rPr>
              <a:t>supporting people create job applications and prepare for interviews</a:t>
            </a:r>
          </a:p>
          <a:p>
            <a:pPr algn="ctr"/>
            <a:endParaRPr lang="en-US" sz="4400" dirty="0" smtClean="0">
              <a:solidFill>
                <a:schemeClr val="bg1"/>
              </a:solidFill>
            </a:endParaRPr>
          </a:p>
          <a:p>
            <a:pPr algn="ctr"/>
            <a:endParaRPr lang="en-US" sz="4400" dirty="0">
              <a:solidFill>
                <a:schemeClr val="bg1"/>
              </a:solidFill>
            </a:endParaRPr>
          </a:p>
          <a:p>
            <a:pPr algn="ctr"/>
            <a:endParaRPr lang="en-US" sz="200" dirty="0"/>
          </a:p>
        </p:txBody>
      </p:sp>
    </p:spTree>
    <p:extLst>
      <p:ext uri="{BB962C8B-B14F-4D97-AF65-F5344CB8AC3E}">
        <p14:creationId xmlns:p14="http://schemas.microsoft.com/office/powerpoint/2010/main" val="2651065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pic>
        <p:nvPicPr>
          <p:cNvPr id="7" name="Picture 6">
            <a:extLst>
              <a:ext uri="{FF2B5EF4-FFF2-40B4-BE49-F238E27FC236}">
                <a16:creationId xmlns:a16="http://schemas.microsoft.com/office/drawing/2014/main" xmlns="" id="{770CC520-8B8F-485F-BEB9-5372185FB3DF}"/>
              </a:ext>
            </a:extLst>
          </p:cNvPr>
          <p:cNvPicPr>
            <a:picLocks noChangeAspect="1"/>
          </p:cNvPicPr>
          <p:nvPr/>
        </p:nvPicPr>
        <p:blipFill>
          <a:blip r:embed="rId4"/>
          <a:stretch>
            <a:fillRect/>
          </a:stretch>
        </p:blipFill>
        <p:spPr>
          <a:xfrm>
            <a:off x="1897083" y="995279"/>
            <a:ext cx="8597735" cy="5012456"/>
          </a:xfrm>
          <a:prstGeom prst="rect">
            <a:avLst/>
          </a:prstGeom>
        </p:spPr>
      </p:pic>
      <p:sp>
        <p:nvSpPr>
          <p:cNvPr id="13" name="Rectangle 12">
            <a:extLst>
              <a:ext uri="{FF2B5EF4-FFF2-40B4-BE49-F238E27FC236}">
                <a16:creationId xmlns:a16="http://schemas.microsoft.com/office/drawing/2014/main" xmlns="" id="{06B3806F-3BE7-4134-8878-7482CF10D3C1}"/>
              </a:ext>
            </a:extLst>
          </p:cNvPr>
          <p:cNvSpPr/>
          <p:nvPr/>
        </p:nvSpPr>
        <p:spPr>
          <a:xfrm>
            <a:off x="1897083" y="270963"/>
            <a:ext cx="3999126"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Populations Reached</a:t>
            </a:r>
            <a:endParaRPr lang="en-US" sz="2800" spc="-100" dirty="0">
              <a:solidFill>
                <a:srgbClr val="FFFFFF"/>
              </a:solidFill>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09027737"/>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sp>
        <p:nvSpPr>
          <p:cNvPr id="13" name="Rectangle 12">
            <a:extLst>
              <a:ext uri="{FF2B5EF4-FFF2-40B4-BE49-F238E27FC236}">
                <a16:creationId xmlns:a16="http://schemas.microsoft.com/office/drawing/2014/main" xmlns="" id="{06B3806F-3BE7-4134-8878-7482CF10D3C1}"/>
              </a:ext>
            </a:extLst>
          </p:cNvPr>
          <p:cNvSpPr/>
          <p:nvPr/>
        </p:nvSpPr>
        <p:spPr>
          <a:xfrm>
            <a:off x="1897083" y="954009"/>
            <a:ext cx="3727193"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Trends and Insights</a:t>
            </a:r>
            <a:endParaRPr lang="en-US" sz="2800" spc="-100" dirty="0">
              <a:solidFill>
                <a:srgbClr val="FFFFFF"/>
              </a:solidFill>
              <a:ea typeface="Open Sans Light" panose="020B0306030504020204" pitchFamily="34" charset="0"/>
              <a:cs typeface="Open Sans Light" panose="020B0306030504020204" pitchFamily="34" charset="0"/>
            </a:endParaRPr>
          </a:p>
        </p:txBody>
      </p:sp>
      <p:pic>
        <p:nvPicPr>
          <p:cNvPr id="15" name="Picture 14">
            <a:extLst>
              <a:ext uri="{FF2B5EF4-FFF2-40B4-BE49-F238E27FC236}">
                <a16:creationId xmlns:a16="http://schemas.microsoft.com/office/drawing/2014/main" xmlns="" id="{62AAE01E-6A1E-4574-9FC4-F012A6B51544}"/>
              </a:ext>
            </a:extLst>
          </p:cNvPr>
          <p:cNvPicPr>
            <a:picLocks noChangeAspect="1"/>
          </p:cNvPicPr>
          <p:nvPr/>
        </p:nvPicPr>
        <p:blipFill>
          <a:blip r:embed="rId4"/>
          <a:stretch>
            <a:fillRect/>
          </a:stretch>
        </p:blipFill>
        <p:spPr>
          <a:xfrm>
            <a:off x="453808" y="2213264"/>
            <a:ext cx="11528099" cy="3075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6" name="Table 15">
            <a:extLst>
              <a:ext uri="{FF2B5EF4-FFF2-40B4-BE49-F238E27FC236}">
                <a16:creationId xmlns:a16="http://schemas.microsoft.com/office/drawing/2014/main" xmlns="" id="{683E3702-E0AD-48FE-8C52-E775542C6D72}"/>
              </a:ext>
            </a:extLst>
          </p:cNvPr>
          <p:cNvGraphicFramePr>
            <a:graphicFrameLocks noGrp="1"/>
          </p:cNvGraphicFramePr>
          <p:nvPr>
            <p:extLst>
              <p:ext uri="{D42A27DB-BD31-4B8C-83A1-F6EECF244321}">
                <p14:modId xmlns:p14="http://schemas.microsoft.com/office/powerpoint/2010/main" val="1549224964"/>
              </p:ext>
            </p:extLst>
          </p:nvPr>
        </p:nvGraphicFramePr>
        <p:xfrm>
          <a:off x="527139" y="5464350"/>
          <a:ext cx="11381436" cy="411480"/>
        </p:xfrm>
        <a:graphic>
          <a:graphicData uri="http://schemas.openxmlformats.org/drawingml/2006/table">
            <a:tbl>
              <a:tblPr firstRow="1" bandRow="1">
                <a:tableStyleId>{5C22544A-7EE6-4342-B048-85BDC9FD1C3A}</a:tableStyleId>
              </a:tblPr>
              <a:tblGrid>
                <a:gridCol w="1405570">
                  <a:extLst>
                    <a:ext uri="{9D8B030D-6E8A-4147-A177-3AD203B41FA5}">
                      <a16:colId xmlns:a16="http://schemas.microsoft.com/office/drawing/2014/main" xmlns="" val="3359099796"/>
                    </a:ext>
                  </a:extLst>
                </a:gridCol>
                <a:gridCol w="1381991">
                  <a:extLst>
                    <a:ext uri="{9D8B030D-6E8A-4147-A177-3AD203B41FA5}">
                      <a16:colId xmlns:a16="http://schemas.microsoft.com/office/drawing/2014/main" xmlns="" val="2299235159"/>
                    </a:ext>
                  </a:extLst>
                </a:gridCol>
                <a:gridCol w="1392382">
                  <a:extLst>
                    <a:ext uri="{9D8B030D-6E8A-4147-A177-3AD203B41FA5}">
                      <a16:colId xmlns:a16="http://schemas.microsoft.com/office/drawing/2014/main" xmlns="" val="3342944268"/>
                    </a:ext>
                  </a:extLst>
                </a:gridCol>
                <a:gridCol w="878473">
                  <a:extLst>
                    <a:ext uri="{9D8B030D-6E8A-4147-A177-3AD203B41FA5}">
                      <a16:colId xmlns:a16="http://schemas.microsoft.com/office/drawing/2014/main" xmlns="" val="2047461349"/>
                    </a:ext>
                  </a:extLst>
                </a:gridCol>
                <a:gridCol w="1449090">
                  <a:extLst>
                    <a:ext uri="{9D8B030D-6E8A-4147-A177-3AD203B41FA5}">
                      <a16:colId xmlns:a16="http://schemas.microsoft.com/office/drawing/2014/main" xmlns="" val="2865079216"/>
                    </a:ext>
                  </a:extLst>
                </a:gridCol>
                <a:gridCol w="1330037">
                  <a:extLst>
                    <a:ext uri="{9D8B030D-6E8A-4147-A177-3AD203B41FA5}">
                      <a16:colId xmlns:a16="http://schemas.microsoft.com/office/drawing/2014/main" xmlns="" val="1209927142"/>
                    </a:ext>
                  </a:extLst>
                </a:gridCol>
                <a:gridCol w="1205345">
                  <a:extLst>
                    <a:ext uri="{9D8B030D-6E8A-4147-A177-3AD203B41FA5}">
                      <a16:colId xmlns:a16="http://schemas.microsoft.com/office/drawing/2014/main" xmlns="" val="186789768"/>
                    </a:ext>
                  </a:extLst>
                </a:gridCol>
                <a:gridCol w="1371600">
                  <a:extLst>
                    <a:ext uri="{9D8B030D-6E8A-4147-A177-3AD203B41FA5}">
                      <a16:colId xmlns:a16="http://schemas.microsoft.com/office/drawing/2014/main" xmlns="" val="1427323404"/>
                    </a:ext>
                  </a:extLst>
                </a:gridCol>
                <a:gridCol w="966948">
                  <a:extLst>
                    <a:ext uri="{9D8B030D-6E8A-4147-A177-3AD203B41FA5}">
                      <a16:colId xmlns:a16="http://schemas.microsoft.com/office/drawing/2014/main" xmlns="" val="1894555886"/>
                    </a:ext>
                  </a:extLst>
                </a:gridCol>
              </a:tblGrid>
              <a:tr h="370840">
                <a:tc>
                  <a:txBody>
                    <a:bodyPr/>
                    <a:lstStyle/>
                    <a:p>
                      <a:r>
                        <a:rPr lang="en-US" sz="1050" b="0" dirty="0">
                          <a:solidFill>
                            <a:srgbClr val="FF0000"/>
                          </a:solidFill>
                        </a:rPr>
                        <a:t>External Relations</a:t>
                      </a:r>
                    </a:p>
                  </a:txBody>
                  <a:tcPr>
                    <a:noFill/>
                  </a:tcPr>
                </a:tc>
                <a:tc>
                  <a:txBody>
                    <a:bodyPr/>
                    <a:lstStyle/>
                    <a:p>
                      <a:r>
                        <a:rPr lang="en-US" sz="1050" b="0" dirty="0">
                          <a:solidFill>
                            <a:srgbClr val="FF0000"/>
                          </a:solidFill>
                        </a:rPr>
                        <a:t>Management</a:t>
                      </a:r>
                    </a:p>
                  </a:txBody>
                  <a:tcPr>
                    <a:noFill/>
                  </a:tcPr>
                </a:tc>
                <a:tc>
                  <a:txBody>
                    <a:bodyPr/>
                    <a:lstStyle/>
                    <a:p>
                      <a:r>
                        <a:rPr lang="en-US" sz="1050" b="0" dirty="0" err="1">
                          <a:solidFill>
                            <a:srgbClr val="FF0000"/>
                          </a:solidFill>
                        </a:rPr>
                        <a:t>Programmes</a:t>
                      </a:r>
                      <a:endParaRPr lang="en-US" sz="1050" b="0" dirty="0">
                        <a:solidFill>
                          <a:srgbClr val="FF0000"/>
                        </a:solidFill>
                      </a:endParaRPr>
                    </a:p>
                  </a:txBody>
                  <a:tcPr>
                    <a:noFill/>
                  </a:tcPr>
                </a:tc>
                <a:tc>
                  <a:txBody>
                    <a:bodyPr/>
                    <a:lstStyle/>
                    <a:p>
                      <a:r>
                        <a:rPr lang="en-US" sz="1050" b="0" dirty="0">
                          <a:solidFill>
                            <a:srgbClr val="FF0000"/>
                          </a:solidFill>
                        </a:rPr>
                        <a:t>Africa</a:t>
                      </a:r>
                    </a:p>
                  </a:txBody>
                  <a:tcPr>
                    <a:noFill/>
                  </a:tcPr>
                </a:tc>
                <a:tc>
                  <a:txBody>
                    <a:bodyPr/>
                    <a:lstStyle/>
                    <a:p>
                      <a:r>
                        <a:rPr lang="en-US" sz="1050" b="0" dirty="0">
                          <a:solidFill>
                            <a:srgbClr val="FF0000"/>
                          </a:solidFill>
                        </a:rPr>
                        <a:t>Asia Pacific</a:t>
                      </a:r>
                    </a:p>
                  </a:txBody>
                  <a:tcPr>
                    <a:noFill/>
                  </a:tcPr>
                </a:tc>
                <a:tc>
                  <a:txBody>
                    <a:bodyPr/>
                    <a:lstStyle/>
                    <a:p>
                      <a:r>
                        <a:rPr lang="en-US" sz="1050" b="0" dirty="0">
                          <a:solidFill>
                            <a:srgbClr val="FF0000"/>
                          </a:solidFill>
                        </a:rPr>
                        <a:t>Arab States</a:t>
                      </a:r>
                    </a:p>
                  </a:txBody>
                  <a:tcPr>
                    <a:noFill/>
                  </a:tcPr>
                </a:tc>
                <a:tc>
                  <a:txBody>
                    <a:bodyPr/>
                    <a:lstStyle/>
                    <a:p>
                      <a:r>
                        <a:rPr lang="en-US" sz="1050" b="0" dirty="0">
                          <a:solidFill>
                            <a:srgbClr val="FF0000"/>
                          </a:solidFill>
                        </a:rPr>
                        <a:t>Europe</a:t>
                      </a:r>
                    </a:p>
                  </a:txBody>
                  <a:tcPr>
                    <a:noFill/>
                  </a:tcPr>
                </a:tc>
                <a:tc>
                  <a:txBody>
                    <a:bodyPr/>
                    <a:lstStyle/>
                    <a:p>
                      <a:r>
                        <a:rPr lang="en-US" sz="1050" b="0" dirty="0">
                          <a:solidFill>
                            <a:srgbClr val="FF0000"/>
                          </a:solidFill>
                        </a:rPr>
                        <a:t>Latin American and Caribbean</a:t>
                      </a:r>
                    </a:p>
                  </a:txBody>
                  <a:tcPr>
                    <a:noFill/>
                  </a:tcPr>
                </a:tc>
                <a:tc>
                  <a:txBody>
                    <a:bodyPr/>
                    <a:lstStyle/>
                    <a:p>
                      <a:r>
                        <a:rPr lang="en-US" sz="1050" b="0" dirty="0">
                          <a:solidFill>
                            <a:srgbClr val="FF0000"/>
                          </a:solidFill>
                        </a:rPr>
                        <a:t>UN Volunteers</a:t>
                      </a:r>
                    </a:p>
                  </a:txBody>
                  <a:tcPr>
                    <a:noFill/>
                  </a:tcPr>
                </a:tc>
                <a:extLst>
                  <a:ext uri="{0D108BD9-81ED-4DB2-BD59-A6C34878D82A}">
                    <a16:rowId xmlns:a16="http://schemas.microsoft.com/office/drawing/2014/main" xmlns="" val="2528816957"/>
                  </a:ext>
                </a:extLst>
              </a:tr>
            </a:tbl>
          </a:graphicData>
        </a:graphic>
      </p:graphicFrame>
    </p:spTree>
    <p:extLst>
      <p:ext uri="{BB962C8B-B14F-4D97-AF65-F5344CB8AC3E}">
        <p14:creationId xmlns:p14="http://schemas.microsoft.com/office/powerpoint/2010/main" val="1320086746"/>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641109"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Results</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xmlns="" id="{27C5D5DE-6A3D-483E-8CE6-893DFEBDEA8C}"/>
              </a:ext>
            </a:extLst>
          </p:cNvPr>
          <p:cNvSpPr/>
          <p:nvPr/>
        </p:nvSpPr>
        <p:spPr>
          <a:xfrm>
            <a:off x="2605917" y="2410691"/>
            <a:ext cx="8439619" cy="3323987"/>
          </a:xfrm>
          <a:prstGeom prst="rect">
            <a:avLst/>
          </a:prstGeom>
        </p:spPr>
        <p:txBody>
          <a:bodyPr wrap="square" lIns="0" tIns="0" rIns="0" bIns="0">
            <a:spAutoFit/>
          </a:bodyPr>
          <a:lstStyle/>
          <a:p>
            <a:pPr>
              <a:defRPr/>
            </a:pPr>
            <a:r>
              <a:rPr lang="en-US" sz="5400" dirty="0">
                <a:solidFill>
                  <a:srgbClr val="ED1B2F"/>
                </a:solidFill>
                <a:ea typeface="Open Sans Light" panose="020B0306030504020204" pitchFamily="34" charset="0"/>
                <a:cs typeface="Open Sans Light" panose="020B0306030504020204" pitchFamily="34" charset="0"/>
              </a:rPr>
              <a:t>In just 5 months, VCL reached 2k+ personnel including live sessions and recordings</a:t>
            </a:r>
          </a:p>
        </p:txBody>
      </p:sp>
      <p:sp>
        <p:nvSpPr>
          <p:cNvPr id="9" name="Rectangle 8">
            <a:extLst>
              <a:ext uri="{FF2B5EF4-FFF2-40B4-BE49-F238E27FC236}">
                <a16:creationId xmlns:a16="http://schemas.microsoft.com/office/drawing/2014/main" xmlns="" id="{27C5D5DE-6A3D-483E-8CE6-893DFEBDEA8C}"/>
              </a:ext>
            </a:extLst>
          </p:cNvPr>
          <p:cNvSpPr/>
          <p:nvPr/>
        </p:nvSpPr>
        <p:spPr>
          <a:xfrm>
            <a:off x="622248" y="2950033"/>
            <a:ext cx="1906127" cy="1477328"/>
          </a:xfrm>
          <a:prstGeom prst="rect">
            <a:avLst/>
          </a:prstGeom>
        </p:spPr>
        <p:txBody>
          <a:bodyPr wrap="square" lIns="0" tIns="0" rIns="0" bIns="0">
            <a:spAutoFit/>
          </a:bodyPr>
          <a:lstStyle/>
          <a:p>
            <a:pPr>
              <a:defRPr/>
            </a:pPr>
            <a:r>
              <a:rPr lang="en-US" sz="9600" dirty="0">
                <a:solidFill>
                  <a:srgbClr val="ED1B2F"/>
                </a:solidFill>
                <a:latin typeface="SS Pika" charset="0"/>
                <a:ea typeface="SS Pika" charset="0"/>
                <a:cs typeface="SS Pika" charset="0"/>
              </a:rPr>
              <a:t>👤</a:t>
            </a:r>
            <a:endParaRPr lang="en-US" sz="12500" dirty="0">
              <a:solidFill>
                <a:srgbClr val="ED1B2F"/>
              </a:solidFill>
              <a:latin typeface="SS Pika" charset="0"/>
              <a:ea typeface="SS Pika" charset="0"/>
              <a:cs typeface="SS Pika"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spTree>
    <p:extLst>
      <p:ext uri="{BB962C8B-B14F-4D97-AF65-F5344CB8AC3E}">
        <p14:creationId xmlns:p14="http://schemas.microsoft.com/office/powerpoint/2010/main" val="2267282105"/>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641109"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Results</a:t>
            </a:r>
            <a:endParaRPr lang="en-US" sz="2800" spc="-100" dirty="0">
              <a:solidFill>
                <a:srgbClr val="FFFFFF"/>
              </a:solidFill>
              <a:ea typeface="Open Sans Light" panose="020B0306030504020204" pitchFamily="34" charset="0"/>
              <a:cs typeface="Open Sans Light" panose="020B0306030504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graphicFrame>
        <p:nvGraphicFramePr>
          <p:cNvPr id="7" name="Chart 6">
            <a:extLst>
              <a:ext uri="{FF2B5EF4-FFF2-40B4-BE49-F238E27FC236}">
                <a16:creationId xmlns:a16="http://schemas.microsoft.com/office/drawing/2014/main" xmlns="" id="{B5F12203-E4B0-4BF6-9543-7427802F84EE}"/>
              </a:ext>
            </a:extLst>
          </p:cNvPr>
          <p:cNvGraphicFramePr/>
          <p:nvPr>
            <p:extLst>
              <p:ext uri="{D42A27DB-BD31-4B8C-83A1-F6EECF244321}">
                <p14:modId xmlns:p14="http://schemas.microsoft.com/office/powerpoint/2010/main" val="508295115"/>
              </p:ext>
            </p:extLst>
          </p:nvPr>
        </p:nvGraphicFramePr>
        <p:xfrm>
          <a:off x="406646" y="2002990"/>
          <a:ext cx="4705681" cy="39069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14">
            <a:extLst>
              <a:ext uri="{FF2B5EF4-FFF2-40B4-BE49-F238E27FC236}">
                <a16:creationId xmlns:a16="http://schemas.microsoft.com/office/drawing/2014/main" xmlns="" id="{CF38F022-ED85-4F92-99C9-B52170099555}"/>
              </a:ext>
            </a:extLst>
          </p:cNvPr>
          <p:cNvGraphicFramePr>
            <a:graphicFrameLocks noGrp="1"/>
          </p:cNvGraphicFramePr>
          <p:nvPr>
            <p:extLst>
              <p:ext uri="{D42A27DB-BD31-4B8C-83A1-F6EECF244321}">
                <p14:modId xmlns:p14="http://schemas.microsoft.com/office/powerpoint/2010/main" val="956468970"/>
              </p:ext>
            </p:extLst>
          </p:nvPr>
        </p:nvGraphicFramePr>
        <p:xfrm>
          <a:off x="5621482" y="1190768"/>
          <a:ext cx="6328063" cy="4753429"/>
        </p:xfrm>
        <a:graphic>
          <a:graphicData uri="http://schemas.openxmlformats.org/drawingml/2006/table">
            <a:tbl>
              <a:tblPr firstRow="1" bandRow="1">
                <a:tableStyleId>{5C22544A-7EE6-4342-B048-85BDC9FD1C3A}</a:tableStyleId>
              </a:tblPr>
              <a:tblGrid>
                <a:gridCol w="1433945">
                  <a:extLst>
                    <a:ext uri="{9D8B030D-6E8A-4147-A177-3AD203B41FA5}">
                      <a16:colId xmlns:a16="http://schemas.microsoft.com/office/drawing/2014/main" xmlns="" val="1437335165"/>
                    </a:ext>
                  </a:extLst>
                </a:gridCol>
                <a:gridCol w="4894118">
                  <a:extLst>
                    <a:ext uri="{9D8B030D-6E8A-4147-A177-3AD203B41FA5}">
                      <a16:colId xmlns:a16="http://schemas.microsoft.com/office/drawing/2014/main" xmlns="" val="3868101502"/>
                    </a:ext>
                  </a:extLst>
                </a:gridCol>
              </a:tblGrid>
              <a:tr h="461232">
                <a:tc>
                  <a:txBody>
                    <a:bodyPr/>
                    <a:lstStyle/>
                    <a:p>
                      <a:r>
                        <a:rPr lang="en-US" sz="1400" dirty="0"/>
                        <a:t>Percentages</a:t>
                      </a:r>
                    </a:p>
                  </a:txBody>
                  <a:tcPr/>
                </a:tc>
                <a:tc>
                  <a:txBody>
                    <a:bodyPr/>
                    <a:lstStyle/>
                    <a:p>
                      <a:r>
                        <a:rPr lang="en-US" dirty="0"/>
                        <a:t>Insights</a:t>
                      </a:r>
                    </a:p>
                  </a:txBody>
                  <a:tcPr/>
                </a:tc>
                <a:extLst>
                  <a:ext uri="{0D108BD9-81ED-4DB2-BD59-A6C34878D82A}">
                    <a16:rowId xmlns:a16="http://schemas.microsoft.com/office/drawing/2014/main" xmlns="" val="4094729659"/>
                  </a:ext>
                </a:extLst>
              </a:tr>
              <a:tr h="574667">
                <a:tc>
                  <a:txBody>
                    <a:bodyPr/>
                    <a:lstStyle/>
                    <a:p>
                      <a:r>
                        <a:rPr lang="en-US" dirty="0"/>
                        <a:t>~70%</a:t>
                      </a:r>
                    </a:p>
                  </a:txBody>
                  <a:tcPr/>
                </a:tc>
                <a:tc>
                  <a:txBody>
                    <a:bodyPr/>
                    <a:lstStyle/>
                    <a:p>
                      <a:r>
                        <a:rPr lang="en-US" sz="1400" dirty="0"/>
                        <a:t>Report they have changed behaviors after attending VCL Session(s)</a:t>
                      </a:r>
                    </a:p>
                  </a:txBody>
                  <a:tcPr/>
                </a:tc>
                <a:extLst>
                  <a:ext uri="{0D108BD9-81ED-4DB2-BD59-A6C34878D82A}">
                    <a16:rowId xmlns:a16="http://schemas.microsoft.com/office/drawing/2014/main" xmlns="" val="2338360610"/>
                  </a:ext>
                </a:extLst>
              </a:tr>
              <a:tr h="646382">
                <a:tc>
                  <a:txBody>
                    <a:bodyPr/>
                    <a:lstStyle/>
                    <a:p>
                      <a:r>
                        <a:rPr lang="en-US" dirty="0"/>
                        <a:t>~80%</a:t>
                      </a:r>
                    </a:p>
                  </a:txBody>
                  <a:tcPr/>
                </a:tc>
                <a:tc>
                  <a:txBody>
                    <a:bodyPr/>
                    <a:lstStyle/>
                    <a:p>
                      <a:r>
                        <a:rPr lang="en-US" sz="1400" dirty="0"/>
                        <a:t>Report VCL acted as motivator to further learning as part of career management</a:t>
                      </a:r>
                    </a:p>
                  </a:txBody>
                  <a:tcPr/>
                </a:tc>
                <a:extLst>
                  <a:ext uri="{0D108BD9-81ED-4DB2-BD59-A6C34878D82A}">
                    <a16:rowId xmlns:a16="http://schemas.microsoft.com/office/drawing/2014/main" xmlns="" val="2146554283"/>
                  </a:ext>
                </a:extLst>
              </a:tr>
              <a:tr h="676533">
                <a:tc>
                  <a:txBody>
                    <a:bodyPr/>
                    <a:lstStyle/>
                    <a:p>
                      <a:r>
                        <a:rPr lang="en-US" dirty="0"/>
                        <a:t>&gt;50%</a:t>
                      </a:r>
                    </a:p>
                  </a:txBody>
                  <a:tcPr/>
                </a:tc>
                <a:tc>
                  <a:txBody>
                    <a:bodyPr/>
                    <a:lstStyle/>
                    <a:p>
                      <a:r>
                        <a:rPr lang="en-US" sz="1400" dirty="0"/>
                        <a:t>Report main career management goal is to “grow professionally within their own role or lateral move</a:t>
                      </a:r>
                    </a:p>
                  </a:txBody>
                  <a:tcPr/>
                </a:tc>
                <a:extLst>
                  <a:ext uri="{0D108BD9-81ED-4DB2-BD59-A6C34878D82A}">
                    <a16:rowId xmlns:a16="http://schemas.microsoft.com/office/drawing/2014/main" xmlns="" val="2024788079"/>
                  </a:ext>
                </a:extLst>
              </a:tr>
              <a:tr h="644461">
                <a:tc>
                  <a:txBody>
                    <a:bodyPr/>
                    <a:lstStyle/>
                    <a:p>
                      <a:r>
                        <a:rPr lang="en-US" dirty="0"/>
                        <a:t>&gt;66%</a:t>
                      </a:r>
                    </a:p>
                  </a:txBody>
                  <a:tcPr/>
                </a:tc>
                <a:tc>
                  <a:txBody>
                    <a:bodyPr/>
                    <a:lstStyle/>
                    <a:p>
                      <a:r>
                        <a:rPr lang="en-US" sz="1400" dirty="0"/>
                        <a:t>Participated in VCL for FIRST TIME</a:t>
                      </a:r>
                    </a:p>
                  </a:txBody>
                  <a:tcPr/>
                </a:tc>
                <a:extLst>
                  <a:ext uri="{0D108BD9-81ED-4DB2-BD59-A6C34878D82A}">
                    <a16:rowId xmlns:a16="http://schemas.microsoft.com/office/drawing/2014/main" xmlns="" val="3593035826"/>
                  </a:ext>
                </a:extLst>
              </a:tr>
              <a:tr h="644461">
                <a:tc>
                  <a:txBody>
                    <a:bodyPr/>
                    <a:lstStyle/>
                    <a:p>
                      <a:r>
                        <a:rPr lang="en-US" dirty="0"/>
                        <a:t>&gt;50% </a:t>
                      </a:r>
                    </a:p>
                  </a:txBody>
                  <a:tcPr/>
                </a:tc>
                <a:tc>
                  <a:txBody>
                    <a:bodyPr/>
                    <a:lstStyle/>
                    <a:p>
                      <a:r>
                        <a:rPr lang="en-US" sz="1400" dirty="0"/>
                        <a:t>From Country Officers and not HQ or Regional Hubs</a:t>
                      </a:r>
                    </a:p>
                  </a:txBody>
                  <a:tcPr/>
                </a:tc>
                <a:extLst>
                  <a:ext uri="{0D108BD9-81ED-4DB2-BD59-A6C34878D82A}">
                    <a16:rowId xmlns:a16="http://schemas.microsoft.com/office/drawing/2014/main" xmlns="" val="1859146531"/>
                  </a:ext>
                </a:extLst>
              </a:tr>
              <a:tr h="461232">
                <a:tc>
                  <a:txBody>
                    <a:bodyPr/>
                    <a:lstStyle/>
                    <a:p>
                      <a:r>
                        <a:rPr lang="en-US" dirty="0"/>
                        <a:t>&gt;90%</a:t>
                      </a:r>
                    </a:p>
                  </a:txBody>
                  <a:tcPr/>
                </a:tc>
                <a:tc>
                  <a:txBody>
                    <a:bodyPr/>
                    <a:lstStyle/>
                    <a:p>
                      <a:r>
                        <a:rPr lang="en-US" sz="1400" dirty="0"/>
                        <a:t>Plan to attend a session again</a:t>
                      </a:r>
                    </a:p>
                  </a:txBody>
                  <a:tcPr/>
                </a:tc>
                <a:extLst>
                  <a:ext uri="{0D108BD9-81ED-4DB2-BD59-A6C34878D82A}">
                    <a16:rowId xmlns:a16="http://schemas.microsoft.com/office/drawing/2014/main" xmlns="" val="666414944"/>
                  </a:ext>
                </a:extLst>
              </a:tr>
              <a:tr h="644461">
                <a:tc>
                  <a:txBody>
                    <a:bodyPr/>
                    <a:lstStyle/>
                    <a:p>
                      <a:r>
                        <a:rPr lang="en-US" dirty="0"/>
                        <a:t>&gt;88%</a:t>
                      </a:r>
                    </a:p>
                  </a:txBody>
                  <a:tcPr/>
                </a:tc>
                <a:tc>
                  <a:txBody>
                    <a:bodyPr/>
                    <a:lstStyle/>
                    <a:p>
                      <a:r>
                        <a:rPr lang="en-US" sz="1400" dirty="0"/>
                        <a:t>Report VCL content was relevant to Career Management goals</a:t>
                      </a:r>
                    </a:p>
                  </a:txBody>
                  <a:tcPr/>
                </a:tc>
                <a:extLst>
                  <a:ext uri="{0D108BD9-81ED-4DB2-BD59-A6C34878D82A}">
                    <a16:rowId xmlns:a16="http://schemas.microsoft.com/office/drawing/2014/main" xmlns="" val="3418821967"/>
                  </a:ext>
                </a:extLst>
              </a:tr>
            </a:tbl>
          </a:graphicData>
        </a:graphic>
      </p:graphicFrame>
    </p:spTree>
    <p:extLst>
      <p:ext uri="{BB962C8B-B14F-4D97-AF65-F5344CB8AC3E}">
        <p14:creationId xmlns:p14="http://schemas.microsoft.com/office/powerpoint/2010/main" val="1210929518"/>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641109"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Results</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xmlns="" id="{27C5D5DE-6A3D-483E-8CE6-893DFEBDEA8C}"/>
              </a:ext>
            </a:extLst>
          </p:cNvPr>
          <p:cNvSpPr/>
          <p:nvPr/>
        </p:nvSpPr>
        <p:spPr>
          <a:xfrm>
            <a:off x="2876082" y="2675636"/>
            <a:ext cx="8265284" cy="2215991"/>
          </a:xfrm>
          <a:prstGeom prst="rect">
            <a:avLst/>
          </a:prstGeom>
        </p:spPr>
        <p:txBody>
          <a:bodyPr wrap="square" lIns="0" tIns="0" rIns="0" bIns="0">
            <a:spAutoFit/>
          </a:bodyPr>
          <a:lstStyle/>
          <a:p>
            <a:pPr>
              <a:defRPr/>
            </a:pPr>
            <a:r>
              <a:rPr lang="en-US" sz="7200" dirty="0">
                <a:solidFill>
                  <a:srgbClr val="ED1B2F"/>
                </a:solidFill>
                <a:ea typeface="Open Sans Light" panose="020B0306030504020204" pitchFamily="34" charset="0"/>
                <a:cs typeface="Open Sans Light" panose="020B0306030504020204" pitchFamily="34" charset="0"/>
              </a:rPr>
              <a:t>“Hugely useful and of great interest…”</a:t>
            </a:r>
          </a:p>
        </p:txBody>
      </p:sp>
      <p:pic>
        <p:nvPicPr>
          <p:cNvPr id="6" name="Graphic 5" descr="Chat">
            <a:extLst>
              <a:ext uri="{FF2B5EF4-FFF2-40B4-BE49-F238E27FC236}">
                <a16:creationId xmlns:a16="http://schemas.microsoft.com/office/drawing/2014/main" xmlns="" id="{872FCF71-1FDF-4DA5-AD9C-BCFE0AC730A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2230"/>
          <a:stretch/>
        </p:blipFill>
        <p:spPr>
          <a:xfrm>
            <a:off x="748148" y="2766492"/>
            <a:ext cx="2077168" cy="236661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spTree>
    <p:extLst>
      <p:ext uri="{BB962C8B-B14F-4D97-AF65-F5344CB8AC3E}">
        <p14:creationId xmlns:p14="http://schemas.microsoft.com/office/powerpoint/2010/main" val="4123854583"/>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641109"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Results</a:t>
            </a:r>
            <a:endParaRPr lang="en-US" sz="2800" spc="-100" dirty="0">
              <a:solidFill>
                <a:srgbClr val="FFFFFF"/>
              </a:solidFill>
              <a:ea typeface="Open Sans Light" panose="020B0306030504020204" pitchFamily="34" charset="0"/>
              <a:cs typeface="Open Sans Light" panose="020B0306030504020204" pitchFamily="34" charset="0"/>
            </a:endParaRPr>
          </a:p>
        </p:txBody>
      </p:sp>
      <p:pic>
        <p:nvPicPr>
          <p:cNvPr id="6" name="Graphic 5" descr="Chat">
            <a:extLst>
              <a:ext uri="{FF2B5EF4-FFF2-40B4-BE49-F238E27FC236}">
                <a16:creationId xmlns:a16="http://schemas.microsoft.com/office/drawing/2014/main" xmlns="" id="{872FCF71-1FDF-4DA5-AD9C-BCFE0AC730A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2230"/>
          <a:stretch/>
        </p:blipFill>
        <p:spPr>
          <a:xfrm>
            <a:off x="890761" y="2681009"/>
            <a:ext cx="2413547" cy="2749870"/>
          </a:xfrm>
          <a:prstGeom prst="rect">
            <a:avLst/>
          </a:prstGeom>
        </p:spPr>
      </p:pic>
      <p:sp>
        <p:nvSpPr>
          <p:cNvPr id="9" name="Rectangle 8">
            <a:extLst>
              <a:ext uri="{FF2B5EF4-FFF2-40B4-BE49-F238E27FC236}">
                <a16:creationId xmlns:a16="http://schemas.microsoft.com/office/drawing/2014/main" xmlns="" id="{27C5D5DE-6A3D-483E-8CE6-893DFEBDEA8C}"/>
              </a:ext>
            </a:extLst>
          </p:cNvPr>
          <p:cNvSpPr/>
          <p:nvPr/>
        </p:nvSpPr>
        <p:spPr>
          <a:xfrm>
            <a:off x="4413936" y="2377716"/>
            <a:ext cx="7880350" cy="2492990"/>
          </a:xfrm>
          <a:prstGeom prst="rect">
            <a:avLst/>
          </a:prstGeom>
        </p:spPr>
        <p:txBody>
          <a:bodyPr wrap="square" lIns="0" tIns="0" rIns="0" bIns="0">
            <a:spAutoFit/>
          </a:bodyPr>
          <a:lstStyle/>
          <a:p>
            <a:pPr>
              <a:defRPr/>
            </a:pPr>
            <a:r>
              <a:rPr lang="en-US" sz="5400" dirty="0">
                <a:solidFill>
                  <a:srgbClr val="ED1B2F"/>
                </a:solidFill>
                <a:ea typeface="Open Sans Light" panose="020B0306030504020204" pitchFamily="34" charset="0"/>
                <a:cs typeface="Open Sans Light" panose="020B0306030504020204" pitchFamily="34" charset="0"/>
              </a:rPr>
              <a:t>“Changed my way of thinking in mentoring career growth…”</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spTree>
    <p:extLst>
      <p:ext uri="{BB962C8B-B14F-4D97-AF65-F5344CB8AC3E}">
        <p14:creationId xmlns:p14="http://schemas.microsoft.com/office/powerpoint/2010/main" val="1800330070"/>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1641109"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Results</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xmlns="" id="{27C5D5DE-6A3D-483E-8CE6-893DFEBDEA8C}"/>
              </a:ext>
            </a:extLst>
          </p:cNvPr>
          <p:cNvSpPr/>
          <p:nvPr/>
        </p:nvSpPr>
        <p:spPr>
          <a:xfrm>
            <a:off x="4155623" y="2204258"/>
            <a:ext cx="8036377" cy="2954655"/>
          </a:xfrm>
          <a:prstGeom prst="rect">
            <a:avLst/>
          </a:prstGeom>
        </p:spPr>
        <p:txBody>
          <a:bodyPr wrap="square" lIns="0" tIns="0" rIns="0" bIns="0">
            <a:spAutoFit/>
          </a:bodyPr>
          <a:lstStyle/>
          <a:p>
            <a:pPr>
              <a:defRPr/>
            </a:pPr>
            <a:r>
              <a:rPr lang="en-NZ" sz="4800" dirty="0">
                <a:solidFill>
                  <a:srgbClr val="ED1B2F"/>
                </a:solidFill>
                <a:ea typeface="Open Sans Light" panose="020B0306030504020204" pitchFamily="34" charset="0"/>
                <a:cs typeface="Open Sans Light" panose="020B0306030504020204" pitchFamily="34" charset="0"/>
              </a:rPr>
              <a:t>“I have learnt that one has to constantly develop themselves in order to remain relevant.” </a:t>
            </a:r>
          </a:p>
        </p:txBody>
      </p:sp>
      <p:pic>
        <p:nvPicPr>
          <p:cNvPr id="6" name="Graphic 5" descr="Chat">
            <a:extLst>
              <a:ext uri="{FF2B5EF4-FFF2-40B4-BE49-F238E27FC236}">
                <a16:creationId xmlns:a16="http://schemas.microsoft.com/office/drawing/2014/main" xmlns="" id="{872FCF71-1FDF-4DA5-AD9C-BCFE0AC730A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2230"/>
          <a:stretch/>
        </p:blipFill>
        <p:spPr>
          <a:xfrm>
            <a:off x="883925" y="2537445"/>
            <a:ext cx="2368429" cy="26984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spTree>
    <p:extLst>
      <p:ext uri="{BB962C8B-B14F-4D97-AF65-F5344CB8AC3E}">
        <p14:creationId xmlns:p14="http://schemas.microsoft.com/office/powerpoint/2010/main" val="1574261270"/>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NZ" sz="1400" b="1" cap="all" spc="200" dirty="0">
                <a:solidFill>
                  <a:srgbClr val="ED1B2F"/>
                </a:solidFill>
                <a:ea typeface="Open Sans Light" panose="020B0306030504020204" pitchFamily="34" charset="0"/>
                <a:cs typeface="Open Sans Light" panose="020B0306030504020204" pitchFamily="34" charset="0"/>
              </a:rPr>
              <a:t>UNDP </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rgbClr val="ED1B2F"/>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FFFF"/>
              </a:solidFill>
            </a:endParaRPr>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3140686" cy="576293"/>
          </a:xfrm>
          <a:prstGeom prst="rect">
            <a:avLst/>
          </a:prstGeom>
          <a:solidFill>
            <a:schemeClr val="tx2"/>
          </a:solidFill>
        </p:spPr>
        <p:txBody>
          <a:bodyPr wrap="none" lIns="180000" tIns="72000" rIns="180000" bIns="72000" anchor="ctr" anchorCtr="0">
            <a:spAutoFit/>
          </a:bodyPr>
          <a:lstStyle/>
          <a:p>
            <a:pPr>
              <a:defRPr/>
            </a:pPr>
            <a:r>
              <a:rPr lang="en-US" sz="2800" b="1" spc="-100" dirty="0">
                <a:solidFill>
                  <a:srgbClr val="FFFFFF"/>
                </a:solidFill>
                <a:latin typeface="Open Sans Extrabold"/>
                <a:ea typeface="Open Sans Light" panose="020B0306030504020204" pitchFamily="34" charset="0"/>
                <a:cs typeface="Open Sans Light" panose="020B0306030504020204" pitchFamily="34" charset="0"/>
              </a:rPr>
              <a:t>What we learnt</a:t>
            </a:r>
            <a:endParaRPr lang="en-US" sz="2800" spc="-100" dirty="0">
              <a:solidFill>
                <a:srgbClr val="FFFFFF"/>
              </a:solidFill>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xmlns="" id="{27C5D5DE-6A3D-483E-8CE6-893DFEBDEA8C}"/>
              </a:ext>
            </a:extLst>
          </p:cNvPr>
          <p:cNvSpPr/>
          <p:nvPr/>
        </p:nvSpPr>
        <p:spPr>
          <a:xfrm>
            <a:off x="507660" y="2345395"/>
            <a:ext cx="5696092" cy="3262432"/>
          </a:xfrm>
          <a:prstGeom prst="rect">
            <a:avLst/>
          </a:prstGeom>
        </p:spPr>
        <p:txBody>
          <a:bodyPr wrap="square" lIns="0" tIns="0" rIns="0" bIns="0">
            <a:spAutoFit/>
          </a:bodyPr>
          <a:lstStyle/>
          <a:p>
            <a:pPr marL="285750" indent="-285750">
              <a:spcAft>
                <a:spcPts val="1200"/>
              </a:spcAft>
              <a:buFont typeface="Open Sans" panose="020B0606030504020204" pitchFamily="34" charset="0"/>
              <a:buChar char="›"/>
              <a:defRPr/>
            </a:pPr>
            <a:r>
              <a:rPr lang="en-US" sz="2400" dirty="0">
                <a:solidFill>
                  <a:srgbClr val="ED1B2F"/>
                </a:solidFill>
                <a:ea typeface="Open Sans Light" panose="020B0306030504020204" pitchFamily="34" charset="0"/>
                <a:cs typeface="Open Sans Light" panose="020B0306030504020204" pitchFamily="34" charset="0"/>
              </a:rPr>
              <a:t>Results help us gauge the ‘learning temperature’ for career management across multiple audiences in our talent ecosystem</a:t>
            </a:r>
          </a:p>
          <a:p>
            <a:pPr marL="285750" indent="-285750">
              <a:spcAft>
                <a:spcPts val="1200"/>
              </a:spcAft>
              <a:buFont typeface="Open Sans" panose="020B0606030504020204" pitchFamily="34" charset="0"/>
              <a:buChar char="›"/>
              <a:defRPr/>
            </a:pPr>
            <a:endParaRPr lang="en-US" sz="2400" dirty="0">
              <a:solidFill>
                <a:srgbClr val="ED1B2F"/>
              </a:solidFill>
              <a:ea typeface="Open Sans Light" panose="020B0306030504020204" pitchFamily="34" charset="0"/>
              <a:cs typeface="Open Sans Light" panose="020B0306030504020204" pitchFamily="34" charset="0"/>
            </a:endParaRPr>
          </a:p>
          <a:p>
            <a:pPr marL="285750" indent="-285750">
              <a:spcAft>
                <a:spcPts val="1200"/>
              </a:spcAft>
              <a:buFont typeface="Open Sans" panose="020B0606030504020204" pitchFamily="34" charset="0"/>
              <a:buChar char="›"/>
              <a:defRPr/>
            </a:pPr>
            <a:r>
              <a:rPr lang="en-US" sz="2400" dirty="0">
                <a:solidFill>
                  <a:srgbClr val="ED1B2F"/>
                </a:solidFill>
                <a:ea typeface="Open Sans Light" panose="020B0306030504020204" pitchFamily="34" charset="0"/>
                <a:cs typeface="Open Sans Light" panose="020B0306030504020204" pitchFamily="34" charset="0"/>
              </a:rPr>
              <a:t>Balance between preparing employees in current role for future role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pic>
        <p:nvPicPr>
          <p:cNvPr id="6" name="Picture 5">
            <a:extLst>
              <a:ext uri="{FF2B5EF4-FFF2-40B4-BE49-F238E27FC236}">
                <a16:creationId xmlns:a16="http://schemas.microsoft.com/office/drawing/2014/main" xmlns="" id="{DBBD8069-61BD-4D3D-B7A4-E9C39F98B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476" y="1694010"/>
            <a:ext cx="5001427" cy="3754990"/>
          </a:xfrm>
          <a:prstGeom prst="rect">
            <a:avLst/>
          </a:prstGeom>
        </p:spPr>
      </p:pic>
    </p:spTree>
    <p:extLst>
      <p:ext uri="{BB962C8B-B14F-4D97-AF65-F5344CB8AC3E}">
        <p14:creationId xmlns:p14="http://schemas.microsoft.com/office/powerpoint/2010/main" val="2328377947"/>
      </p:ext>
    </p:extLst>
  </p:cSld>
  <p:clrMapOvr>
    <a:masterClrMapping/>
  </p:clrMapOvr>
  <mc:AlternateContent xmlns:mc="http://schemas.openxmlformats.org/markup-compatibility/2006" xmlns:p14="http://schemas.microsoft.com/office/powerpoint/2010/main">
    <mc:Choice Requires="p14">
      <p:transition p14:dur="0" advTm="10254"/>
    </mc:Choice>
    <mc:Fallback xmlns="">
      <p:transition advTm="1025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xmlns="" id="{138DD9AD-CDD5-43B7-96A6-0E8087C0746A}"/>
              </a:ext>
            </a:extLst>
          </p:cNvPr>
          <p:cNvSpPr txBox="1">
            <a:spLocks/>
          </p:cNvSpPr>
          <p:nvPr/>
        </p:nvSpPr>
        <p:spPr>
          <a:xfrm>
            <a:off x="1785366" y="766891"/>
            <a:ext cx="7880350"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NZ" sz="1400" b="1" cap="all" spc="200" dirty="0">
                <a:solidFill>
                  <a:schemeClr val="accent1"/>
                </a:solidFill>
                <a:ea typeface="Open Sans Light" panose="020B0306030504020204" pitchFamily="34" charset="0"/>
                <a:cs typeface="Open Sans Light" panose="020B0306030504020204" pitchFamily="34" charset="0"/>
              </a:rPr>
              <a:t>UNDP </a:t>
            </a:r>
            <a:r>
              <a:rPr lang="en-NZ" sz="1400" cap="all" spc="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t>
            </a:r>
            <a:r>
              <a:rPr lang="en-NZ" sz="1400" cap="all" spc="200" dirty="0" err="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careerexperience</a:t>
            </a:r>
            <a:r>
              <a:rPr lang="en-NZ" sz="1400" cap="all" spc="2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 pitch-off</a:t>
            </a:r>
          </a:p>
        </p:txBody>
      </p:sp>
      <p:sp>
        <p:nvSpPr>
          <p:cNvPr id="2" name="Oval 1">
            <a:extLst>
              <a:ext uri="{FF2B5EF4-FFF2-40B4-BE49-F238E27FC236}">
                <a16:creationId xmlns:a16="http://schemas.microsoft.com/office/drawing/2014/main" xmlns="" id="{9B9A693F-2843-472A-80EE-BD68441AAE2A}"/>
              </a:ext>
            </a:extLst>
          </p:cNvPr>
          <p:cNvSpPr/>
          <p:nvPr/>
        </p:nvSpPr>
        <p:spPr>
          <a:xfrm>
            <a:off x="209220" y="559110"/>
            <a:ext cx="1366092" cy="136609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a:extLst>
              <a:ext uri="{FF2B5EF4-FFF2-40B4-BE49-F238E27FC236}">
                <a16:creationId xmlns:a16="http://schemas.microsoft.com/office/drawing/2014/main" xmlns="" id="{FC03F08A-44A4-4AF4-A8E8-22596EDB6CCB}"/>
              </a:ext>
            </a:extLst>
          </p:cNvPr>
          <p:cNvSpPr/>
          <p:nvPr/>
        </p:nvSpPr>
        <p:spPr>
          <a:xfrm>
            <a:off x="1785363" y="1117717"/>
            <a:ext cx="3683848" cy="576293"/>
          </a:xfrm>
          <a:prstGeom prst="rect">
            <a:avLst/>
          </a:prstGeom>
          <a:solidFill>
            <a:schemeClr val="tx2"/>
          </a:solidFill>
        </p:spPr>
        <p:txBody>
          <a:bodyPr wrap="none" lIns="180000" tIns="72000" rIns="180000" bIns="72000" anchor="ctr" anchorCtr="0">
            <a:spAutoFit/>
          </a:bodyPr>
          <a:lstStyle/>
          <a:p>
            <a:pPr lvl="0">
              <a:defRPr/>
            </a:pPr>
            <a:r>
              <a:rPr lang="en-US" sz="2800" b="1" spc="-100" dirty="0">
                <a:solidFill>
                  <a:schemeClr val="bg1"/>
                </a:solidFill>
                <a:latin typeface="Open Sans Extrabold"/>
                <a:ea typeface="Open Sans Light" panose="020B0306030504020204" pitchFamily="34" charset="0"/>
                <a:cs typeface="Open Sans Light" panose="020B0306030504020204" pitchFamily="34" charset="0"/>
              </a:rPr>
              <a:t>What’s next for us?</a:t>
            </a:r>
            <a:endParaRPr lang="en-US" sz="2800" spc="-100" dirty="0">
              <a:solidFill>
                <a:schemeClr val="bg1"/>
              </a:solidFill>
              <a:ea typeface="Open Sans Light" panose="020B0306030504020204" pitchFamily="34" charset="0"/>
              <a:cs typeface="Open Sans Light" panose="020B0306030504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6284"/>
          <a:stretch/>
        </p:blipFill>
        <p:spPr>
          <a:xfrm>
            <a:off x="287554" y="761590"/>
            <a:ext cx="1206416" cy="1009952"/>
          </a:xfrm>
          <a:prstGeom prst="rect">
            <a:avLst/>
          </a:prstGeom>
        </p:spPr>
      </p:pic>
      <p:pic>
        <p:nvPicPr>
          <p:cNvPr id="4" name="Picture 3">
            <a:extLst>
              <a:ext uri="{FF2B5EF4-FFF2-40B4-BE49-F238E27FC236}">
                <a16:creationId xmlns:a16="http://schemas.microsoft.com/office/drawing/2014/main" xmlns="" id="{ED5C016F-3144-4F3F-93B0-8049D0CBB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18" y="1985753"/>
            <a:ext cx="4247321" cy="1955007"/>
          </a:xfrm>
          <a:prstGeom prst="rect">
            <a:avLst/>
          </a:prstGeom>
        </p:spPr>
      </p:pic>
      <p:sp>
        <p:nvSpPr>
          <p:cNvPr id="5" name="Oval 4">
            <a:extLst>
              <a:ext uri="{FF2B5EF4-FFF2-40B4-BE49-F238E27FC236}">
                <a16:creationId xmlns:a16="http://schemas.microsoft.com/office/drawing/2014/main" xmlns="" id="{ABFA718D-CF40-4360-85DF-773D3BDF8D13}"/>
              </a:ext>
            </a:extLst>
          </p:cNvPr>
          <p:cNvSpPr/>
          <p:nvPr/>
        </p:nvSpPr>
        <p:spPr>
          <a:xfrm>
            <a:off x="2193952" y="3165789"/>
            <a:ext cx="1288473" cy="71607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37A659F-C905-42DD-A9D8-AD15CC6356BC}"/>
              </a:ext>
            </a:extLst>
          </p:cNvPr>
          <p:cNvSpPr/>
          <p:nvPr/>
        </p:nvSpPr>
        <p:spPr>
          <a:xfrm>
            <a:off x="4762205" y="5163812"/>
            <a:ext cx="3294213" cy="646331"/>
          </a:xfrm>
          <a:prstGeom prst="rect">
            <a:avLst/>
          </a:prstGeom>
        </p:spPr>
        <p:txBody>
          <a:bodyPr wrap="square">
            <a:spAutoFit/>
          </a:bodyPr>
          <a:lstStyle/>
          <a:p>
            <a:r>
              <a:rPr lang="en-US" b="1" dirty="0">
                <a:solidFill>
                  <a:schemeClr val="accent1"/>
                </a:solidFill>
                <a:ea typeface="Open Sans Light" panose="020B0306030504020204" pitchFamily="34" charset="0"/>
                <a:cs typeface="Open Sans Light" panose="020B0306030504020204" pitchFamily="34" charset="0"/>
              </a:rPr>
              <a:t>Career Management Academy for Women</a:t>
            </a:r>
            <a:endParaRPr lang="en-US" b="1" dirty="0"/>
          </a:p>
        </p:txBody>
      </p:sp>
      <p:pic>
        <p:nvPicPr>
          <p:cNvPr id="9" name="Picture 8">
            <a:extLst>
              <a:ext uri="{FF2B5EF4-FFF2-40B4-BE49-F238E27FC236}">
                <a16:creationId xmlns:a16="http://schemas.microsoft.com/office/drawing/2014/main" xmlns="" id="{BB279E69-66BF-44C0-8E98-98101A56DA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3141" y="3949285"/>
            <a:ext cx="2063050" cy="2063050"/>
          </a:xfrm>
          <a:prstGeom prst="rect">
            <a:avLst/>
          </a:prstGeom>
        </p:spPr>
      </p:pic>
      <p:pic>
        <p:nvPicPr>
          <p:cNvPr id="11" name="Picture 10">
            <a:extLst>
              <a:ext uri="{FF2B5EF4-FFF2-40B4-BE49-F238E27FC236}">
                <a16:creationId xmlns:a16="http://schemas.microsoft.com/office/drawing/2014/main" xmlns="" id="{E39A86A0-BCD2-4242-A7AA-6AA40DF34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8018" y="1242156"/>
            <a:ext cx="2438400" cy="2438400"/>
          </a:xfrm>
          <a:prstGeom prst="rect">
            <a:avLst/>
          </a:prstGeom>
        </p:spPr>
      </p:pic>
      <p:sp>
        <p:nvSpPr>
          <p:cNvPr id="15" name="Rectangle 14">
            <a:extLst>
              <a:ext uri="{FF2B5EF4-FFF2-40B4-BE49-F238E27FC236}">
                <a16:creationId xmlns:a16="http://schemas.microsoft.com/office/drawing/2014/main" xmlns="" id="{62477F0B-3512-4B4B-B506-E99421631F9F}"/>
              </a:ext>
            </a:extLst>
          </p:cNvPr>
          <p:cNvSpPr/>
          <p:nvPr/>
        </p:nvSpPr>
        <p:spPr>
          <a:xfrm>
            <a:off x="5814078" y="3617594"/>
            <a:ext cx="2081940" cy="1200329"/>
          </a:xfrm>
          <a:prstGeom prst="rect">
            <a:avLst/>
          </a:prstGeom>
        </p:spPr>
        <p:txBody>
          <a:bodyPr wrap="square">
            <a:spAutoFit/>
          </a:bodyPr>
          <a:lstStyle/>
          <a:p>
            <a:pPr algn="ctr"/>
            <a:r>
              <a:rPr lang="en-US" b="1" dirty="0">
                <a:solidFill>
                  <a:schemeClr val="accent1"/>
                </a:solidFill>
                <a:ea typeface="Open Sans Light" panose="020B0306030504020204" pitchFamily="34" charset="0"/>
                <a:cs typeface="Open Sans Light" panose="020B0306030504020204" pitchFamily="34" charset="0"/>
              </a:rPr>
              <a:t>Increase in participation in C D E</a:t>
            </a:r>
          </a:p>
          <a:p>
            <a:pPr algn="ctr"/>
            <a:r>
              <a:rPr lang="en-US" b="1" dirty="0">
                <a:solidFill>
                  <a:schemeClr val="accent1"/>
                </a:solidFill>
                <a:ea typeface="Open Sans Light" panose="020B0306030504020204" pitchFamily="34" charset="0"/>
                <a:cs typeface="Open Sans Light" panose="020B0306030504020204" pitchFamily="34" charset="0"/>
              </a:rPr>
              <a:t>Duty Stations</a:t>
            </a:r>
            <a:endParaRPr lang="en-US" b="1" dirty="0"/>
          </a:p>
        </p:txBody>
      </p:sp>
      <p:pic>
        <p:nvPicPr>
          <p:cNvPr id="13" name="Picture 12">
            <a:extLst>
              <a:ext uri="{FF2B5EF4-FFF2-40B4-BE49-F238E27FC236}">
                <a16:creationId xmlns:a16="http://schemas.microsoft.com/office/drawing/2014/main" xmlns="" id="{2A299860-1DC8-45AA-9251-DD856E57B9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2403" y="2527603"/>
            <a:ext cx="3676721" cy="2567020"/>
          </a:xfrm>
          <a:prstGeom prst="rect">
            <a:avLst/>
          </a:prstGeom>
        </p:spPr>
      </p:pic>
      <p:pic>
        <p:nvPicPr>
          <p:cNvPr id="19" name="Picture 18">
            <a:extLst>
              <a:ext uri="{FF2B5EF4-FFF2-40B4-BE49-F238E27FC236}">
                <a16:creationId xmlns:a16="http://schemas.microsoft.com/office/drawing/2014/main" xmlns="" id="{7221E01A-1087-459D-9E89-264092123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854972">
            <a:off x="8851406" y="3245376"/>
            <a:ext cx="1086473" cy="1084967"/>
          </a:xfrm>
          <a:prstGeom prst="rect">
            <a:avLst/>
          </a:prstGeom>
        </p:spPr>
      </p:pic>
      <p:sp>
        <p:nvSpPr>
          <p:cNvPr id="22" name="Rectangle 21">
            <a:extLst>
              <a:ext uri="{FF2B5EF4-FFF2-40B4-BE49-F238E27FC236}">
                <a16:creationId xmlns:a16="http://schemas.microsoft.com/office/drawing/2014/main" xmlns="" id="{78C7F9E3-2DD3-4F19-B49D-D85E2CFFB204}"/>
              </a:ext>
            </a:extLst>
          </p:cNvPr>
          <p:cNvSpPr/>
          <p:nvPr/>
        </p:nvSpPr>
        <p:spPr>
          <a:xfrm>
            <a:off x="8804911" y="5048116"/>
            <a:ext cx="3294213" cy="923330"/>
          </a:xfrm>
          <a:prstGeom prst="rect">
            <a:avLst/>
          </a:prstGeom>
        </p:spPr>
        <p:txBody>
          <a:bodyPr wrap="square">
            <a:spAutoFit/>
          </a:bodyPr>
          <a:lstStyle/>
          <a:p>
            <a:pPr algn="ctr"/>
            <a:r>
              <a:rPr lang="en-US" b="1" dirty="0">
                <a:solidFill>
                  <a:schemeClr val="accent1"/>
                </a:solidFill>
                <a:ea typeface="Open Sans Light" panose="020B0306030504020204" pitchFamily="34" charset="0"/>
                <a:cs typeface="Open Sans Light" panose="020B0306030504020204" pitchFamily="34" charset="0"/>
              </a:rPr>
              <a:t>Continue process to support move from Level 2 to Level 4</a:t>
            </a:r>
            <a:endParaRPr lang="en-US" b="1" dirty="0"/>
          </a:p>
        </p:txBody>
      </p:sp>
      <p:sp>
        <p:nvSpPr>
          <p:cNvPr id="23" name="Rectangle 22">
            <a:extLst>
              <a:ext uri="{FF2B5EF4-FFF2-40B4-BE49-F238E27FC236}">
                <a16:creationId xmlns:a16="http://schemas.microsoft.com/office/drawing/2014/main" xmlns="" id="{CD61791B-9F46-4488-A9A8-31D317DE2178}"/>
              </a:ext>
            </a:extLst>
          </p:cNvPr>
          <p:cNvSpPr/>
          <p:nvPr/>
        </p:nvSpPr>
        <p:spPr>
          <a:xfrm>
            <a:off x="872914" y="3909337"/>
            <a:ext cx="3294213" cy="646331"/>
          </a:xfrm>
          <a:prstGeom prst="rect">
            <a:avLst/>
          </a:prstGeom>
        </p:spPr>
        <p:txBody>
          <a:bodyPr wrap="square">
            <a:spAutoFit/>
          </a:bodyPr>
          <a:lstStyle/>
          <a:p>
            <a:r>
              <a:rPr lang="en-US" b="1" dirty="0">
                <a:solidFill>
                  <a:schemeClr val="accent1"/>
                </a:solidFill>
                <a:ea typeface="Open Sans Light" panose="020B0306030504020204" pitchFamily="34" charset="0"/>
                <a:cs typeface="Open Sans Light" panose="020B0306030504020204" pitchFamily="34" charset="0"/>
              </a:rPr>
              <a:t>Live facilitation of on-site trainers across the globe</a:t>
            </a:r>
            <a:endParaRPr lang="en-US" b="1" dirty="0"/>
          </a:p>
        </p:txBody>
      </p:sp>
    </p:spTree>
    <p:extLst>
      <p:ext uri="{BB962C8B-B14F-4D97-AF65-F5344CB8AC3E}">
        <p14:creationId xmlns:p14="http://schemas.microsoft.com/office/powerpoint/2010/main" val="2081192261"/>
      </p:ext>
    </p:extLst>
  </p:cSld>
  <p:clrMapOvr>
    <a:masterClrMapping/>
  </p:clrMapOvr>
  <mc:AlternateContent xmlns:mc="http://schemas.openxmlformats.org/markup-compatibility/2006" xmlns:p14="http://schemas.microsoft.com/office/powerpoint/2010/main">
    <mc:Choice Requires="p14">
      <p:transition p14:dur="10" advTm="10254"/>
    </mc:Choice>
    <mc:Fallback xmlns="">
      <p:transition advTm="102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CEE10D49-DEE6-43B6-8A7A-EB9467BCE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246" y="1277092"/>
            <a:ext cx="4570880" cy="2178284"/>
          </a:xfrm>
          <a:prstGeom prst="rect">
            <a:avLst/>
          </a:prstGeom>
        </p:spPr>
      </p:pic>
      <p:sp>
        <p:nvSpPr>
          <p:cNvPr id="13" name="Oval 12">
            <a:extLst>
              <a:ext uri="{FF2B5EF4-FFF2-40B4-BE49-F238E27FC236}">
                <a16:creationId xmlns="" xmlns:a16="http://schemas.microsoft.com/office/drawing/2014/main" id="{9DB6A031-DAA6-46EF-8C0C-AA8A33F2B4BD}"/>
              </a:ext>
            </a:extLst>
          </p:cNvPr>
          <p:cNvSpPr/>
          <p:nvPr/>
        </p:nvSpPr>
        <p:spPr>
          <a:xfrm>
            <a:off x="1014243" y="1402720"/>
            <a:ext cx="4720125" cy="25661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Title 3"/>
          <p:cNvSpPr txBox="1">
            <a:spLocks/>
          </p:cNvSpPr>
          <p:nvPr/>
        </p:nvSpPr>
        <p:spPr>
          <a:xfrm>
            <a:off x="99205" y="26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dirty="0">
              <a:solidFill>
                <a:srgbClr val="002060"/>
              </a:solidFill>
              <a:latin typeface="+mn-lt"/>
              <a:cs typeface="Segoe UI" panose="020B0502040204020203" pitchFamily="34" charset="0"/>
            </a:endParaRPr>
          </a:p>
        </p:txBody>
      </p:sp>
      <p:pic>
        <p:nvPicPr>
          <p:cNvPr id="19" name="Picture 18"/>
          <p:cNvPicPr>
            <a:picLocks noChangeAspect="1"/>
          </p:cNvPicPr>
          <p:nvPr/>
        </p:nvPicPr>
        <p:blipFill>
          <a:blip r:embed="rId4"/>
          <a:stretch>
            <a:fillRect/>
          </a:stretch>
        </p:blipFill>
        <p:spPr>
          <a:xfrm>
            <a:off x="7941602" y="4049108"/>
            <a:ext cx="581021" cy="376706"/>
          </a:xfrm>
          <a:prstGeom prst="rect">
            <a:avLst/>
          </a:prstGeom>
        </p:spPr>
      </p:pic>
      <p:pic>
        <p:nvPicPr>
          <p:cNvPr id="3" name="Picture 2">
            <a:extLst>
              <a:ext uri="{FF2B5EF4-FFF2-40B4-BE49-F238E27FC236}">
                <a16:creationId xmlns="" xmlns:a16="http://schemas.microsoft.com/office/drawing/2014/main" id="{996E6072-FD57-4226-8C1F-2A5344087B5C}"/>
              </a:ext>
            </a:extLst>
          </p:cNvPr>
          <p:cNvPicPr>
            <a:picLocks noChangeAspect="1"/>
          </p:cNvPicPr>
          <p:nvPr/>
        </p:nvPicPr>
        <p:blipFill>
          <a:blip r:embed="rId5"/>
          <a:stretch>
            <a:fillRect/>
          </a:stretch>
        </p:blipFill>
        <p:spPr>
          <a:xfrm>
            <a:off x="1303940" y="4119719"/>
            <a:ext cx="4430428" cy="2025649"/>
          </a:xfrm>
          <a:prstGeom prst="rect">
            <a:avLst/>
          </a:prstGeom>
        </p:spPr>
      </p:pic>
      <p:sp>
        <p:nvSpPr>
          <p:cNvPr id="7" name="TextBox 6">
            <a:extLst>
              <a:ext uri="{FF2B5EF4-FFF2-40B4-BE49-F238E27FC236}">
                <a16:creationId xmlns="" xmlns:a16="http://schemas.microsoft.com/office/drawing/2014/main" id="{6EB84BDF-2AFD-474B-9566-404EBAAA1848}"/>
              </a:ext>
            </a:extLst>
          </p:cNvPr>
          <p:cNvSpPr txBox="1"/>
          <p:nvPr/>
        </p:nvSpPr>
        <p:spPr>
          <a:xfrm>
            <a:off x="7341623" y="3079419"/>
            <a:ext cx="1780978" cy="369332"/>
          </a:xfrm>
          <a:prstGeom prst="rect">
            <a:avLst/>
          </a:prstGeom>
          <a:noFill/>
        </p:spPr>
        <p:txBody>
          <a:bodyPr wrap="square" rtlCol="0">
            <a:spAutoFit/>
          </a:bodyPr>
          <a:lstStyle/>
          <a:p>
            <a:r>
              <a:rPr lang="en-US" b="1" dirty="0">
                <a:solidFill>
                  <a:srgbClr val="00B050"/>
                </a:solidFill>
              </a:rPr>
              <a:t>en Español</a:t>
            </a:r>
          </a:p>
        </p:txBody>
      </p:sp>
      <p:pic>
        <p:nvPicPr>
          <p:cNvPr id="9" name="Picture 8">
            <a:extLst>
              <a:ext uri="{FF2B5EF4-FFF2-40B4-BE49-F238E27FC236}">
                <a16:creationId xmlns="" xmlns:a16="http://schemas.microsoft.com/office/drawing/2014/main" id="{189BD395-3F2F-49EB-9EF7-9A965539D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5437" y="1900620"/>
            <a:ext cx="3437735" cy="1582362"/>
          </a:xfrm>
          <a:prstGeom prst="rect">
            <a:avLst/>
          </a:prstGeom>
        </p:spPr>
      </p:pic>
      <p:sp>
        <p:nvSpPr>
          <p:cNvPr id="22" name="TextBox 21">
            <a:extLst>
              <a:ext uri="{FF2B5EF4-FFF2-40B4-BE49-F238E27FC236}">
                <a16:creationId xmlns="" xmlns:a16="http://schemas.microsoft.com/office/drawing/2014/main" id="{324A200C-A5B6-47A4-A2D4-FD769EF6F816}"/>
              </a:ext>
            </a:extLst>
          </p:cNvPr>
          <p:cNvSpPr txBox="1"/>
          <p:nvPr/>
        </p:nvSpPr>
        <p:spPr>
          <a:xfrm>
            <a:off x="6017" y="379243"/>
            <a:ext cx="8883643" cy="707886"/>
          </a:xfrm>
          <a:prstGeom prst="rect">
            <a:avLst/>
          </a:prstGeom>
          <a:noFill/>
        </p:spPr>
        <p:txBody>
          <a:bodyPr wrap="square" rtlCol="0">
            <a:spAutoFit/>
          </a:bodyPr>
          <a:lstStyle/>
          <a:p>
            <a:pPr algn="ctr"/>
            <a:r>
              <a:rPr lang="en-US" sz="4000" b="1" spc="-50" dirty="0" smtClean="0">
                <a:solidFill>
                  <a:srgbClr val="002060"/>
                </a:solidFill>
                <a:latin typeface="+mj-lt"/>
              </a:rPr>
              <a:t>Always on and always available resources</a:t>
            </a:r>
            <a:endParaRPr lang="en-US" sz="4000" b="1" spc="-50" dirty="0">
              <a:solidFill>
                <a:srgbClr val="002060"/>
              </a:solidFill>
              <a:latin typeface="+mj-lt"/>
            </a:endParaRPr>
          </a:p>
        </p:txBody>
      </p:sp>
      <p:pic>
        <p:nvPicPr>
          <p:cNvPr id="6" name="Picture 5">
            <a:extLst>
              <a:ext uri="{FF2B5EF4-FFF2-40B4-BE49-F238E27FC236}">
                <a16:creationId xmlns="" xmlns:a16="http://schemas.microsoft.com/office/drawing/2014/main" id="{55B7FA2E-532D-4C74-84B8-1F2E5E71A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3246" y="4065252"/>
            <a:ext cx="4145567" cy="1665080"/>
          </a:xfrm>
          <a:prstGeom prst="rect">
            <a:avLst/>
          </a:prstGeom>
        </p:spPr>
      </p:pic>
      <p:sp>
        <p:nvSpPr>
          <p:cNvPr id="2" name="TextBox 1"/>
          <p:cNvSpPr txBox="1"/>
          <p:nvPr/>
        </p:nvSpPr>
        <p:spPr>
          <a:xfrm>
            <a:off x="3603590" y="5493802"/>
            <a:ext cx="1857367" cy="369332"/>
          </a:xfrm>
          <a:prstGeom prst="rect">
            <a:avLst/>
          </a:prstGeom>
          <a:solidFill>
            <a:schemeClr val="bg1"/>
          </a:solidFill>
        </p:spPr>
        <p:txBody>
          <a:bodyPr wrap="square" rtlCol="0">
            <a:spAutoFit/>
          </a:bodyPr>
          <a:lstStyle/>
          <a:p>
            <a:r>
              <a:rPr lang="en-US" b="1" dirty="0" smtClean="0">
                <a:solidFill>
                  <a:srgbClr val="C00000"/>
                </a:solidFill>
              </a:rPr>
              <a:t>Em Portugues</a:t>
            </a:r>
            <a:endParaRPr lang="en-GB" b="1" dirty="0">
              <a:solidFill>
                <a:srgbClr val="C00000"/>
              </a:solidFill>
            </a:endParaRPr>
          </a:p>
        </p:txBody>
      </p:sp>
    </p:spTree>
    <p:extLst>
      <p:ext uri="{BB962C8B-B14F-4D97-AF65-F5344CB8AC3E}">
        <p14:creationId xmlns:p14="http://schemas.microsoft.com/office/powerpoint/2010/main" val="350298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165" y="0"/>
            <a:ext cx="6944836" cy="634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12590" y="2611297"/>
            <a:ext cx="6779410" cy="514628"/>
          </a:xfrm>
          <a:prstGeom prst="rect">
            <a:avLst/>
          </a:prstGeom>
          <a:noFill/>
        </p:spPr>
        <p:txBody>
          <a:bodyPr wrap="square" rtlCol="0">
            <a:spAutoFit/>
          </a:bodyPr>
          <a:lstStyle/>
          <a:p>
            <a:pPr>
              <a:lnSpc>
                <a:spcPct val="85000"/>
              </a:lnSpc>
              <a:spcBef>
                <a:spcPct val="0"/>
              </a:spcBef>
            </a:pPr>
            <a:endParaRPr lang="en-US" sz="3200" b="1" spc="-50" dirty="0">
              <a:solidFill>
                <a:srgbClr val="002060"/>
              </a:solidFill>
              <a:ea typeface="+mj-ea"/>
              <a:cs typeface="Segoe UI" panose="020B0502040204020203" pitchFamily="34" charset="0"/>
            </a:endParaRPr>
          </a:p>
        </p:txBody>
      </p:sp>
      <p:sp>
        <p:nvSpPr>
          <p:cNvPr id="2" name="Slide Number Placeholder 1"/>
          <p:cNvSpPr>
            <a:spLocks noGrp="1"/>
          </p:cNvSpPr>
          <p:nvPr>
            <p:ph type="sldNum" sz="quarter" idx="12"/>
          </p:nvPr>
        </p:nvSpPr>
        <p:spPr/>
        <p:txBody>
          <a:bodyPr/>
          <a:lstStyle/>
          <a:p>
            <a:fld id="{C8F14D4C-F581-4563-93DC-771400C929D8}" type="slidenum">
              <a:rPr lang="en-US" smtClean="0"/>
              <a:t>4</a:t>
            </a:fld>
            <a:endParaRPr lang="en-US"/>
          </a:p>
        </p:txBody>
      </p:sp>
      <p:sp>
        <p:nvSpPr>
          <p:cNvPr id="17" name="Rectangle 16">
            <a:extLst>
              <a:ext uri="{FF2B5EF4-FFF2-40B4-BE49-F238E27FC236}">
                <a16:creationId xmlns="" xmlns:a16="http://schemas.microsoft.com/office/drawing/2014/main" id="{EA0F57C3-5347-4A9C-8B00-A5B72C19D799}"/>
              </a:ext>
            </a:extLst>
          </p:cNvPr>
          <p:cNvSpPr/>
          <p:nvPr/>
        </p:nvSpPr>
        <p:spPr>
          <a:xfrm>
            <a:off x="-1" y="0"/>
            <a:ext cx="6188149" cy="6580263"/>
          </a:xfrm>
          <a:prstGeom prst="rect">
            <a:avLst/>
          </a:prstGeom>
          <a:solidFill>
            <a:schemeClr val="accent4">
              <a:lumMod val="50000"/>
            </a:schemeClr>
          </a:solidFill>
        </p:spPr>
        <p:txBody>
          <a:bodyPr wrap="square">
            <a:spAutoFit/>
          </a:bodyPr>
          <a:lstStyle/>
          <a:p>
            <a:pPr>
              <a:lnSpc>
                <a:spcPct val="85000"/>
              </a:lnSpc>
              <a:spcBef>
                <a:spcPct val="0"/>
              </a:spcBef>
            </a:pPr>
            <a:endParaRPr lang="en-US" sz="4400" spc="-50" dirty="0" smtClean="0">
              <a:solidFill>
                <a:schemeClr val="bg1"/>
              </a:solidFill>
              <a:latin typeface="+mj-lt"/>
            </a:endParaRPr>
          </a:p>
          <a:p>
            <a:pPr>
              <a:lnSpc>
                <a:spcPct val="85000"/>
              </a:lnSpc>
              <a:spcBef>
                <a:spcPct val="0"/>
              </a:spcBef>
            </a:pPr>
            <a:r>
              <a:rPr lang="en-US" sz="4400" spc="-50" dirty="0" smtClean="0">
                <a:solidFill>
                  <a:schemeClr val="bg1"/>
                </a:solidFill>
                <a:latin typeface="+mj-lt"/>
              </a:rPr>
              <a:t>Agenda</a:t>
            </a:r>
          </a:p>
          <a:p>
            <a:pPr>
              <a:lnSpc>
                <a:spcPct val="85000"/>
              </a:lnSpc>
              <a:spcBef>
                <a:spcPct val="0"/>
              </a:spcBef>
            </a:pPr>
            <a:endParaRPr lang="en-US" sz="2800" spc="-50" dirty="0">
              <a:solidFill>
                <a:schemeClr val="bg1"/>
              </a:solidFill>
              <a:latin typeface="+mj-lt"/>
            </a:endParaRPr>
          </a:p>
          <a:p>
            <a:pPr marL="342900" indent="-342900">
              <a:lnSpc>
                <a:spcPct val="85000"/>
              </a:lnSpc>
              <a:spcBef>
                <a:spcPct val="0"/>
              </a:spcBef>
              <a:buFontTx/>
              <a:buChar char="-"/>
            </a:pPr>
            <a:r>
              <a:rPr lang="en-US" sz="2000" spc="-50" dirty="0" smtClean="0">
                <a:solidFill>
                  <a:schemeClr val="bg1"/>
                </a:solidFill>
                <a:latin typeface="+mj-lt"/>
              </a:rPr>
              <a:t>What is career management and what is NOT?</a:t>
            </a:r>
          </a:p>
          <a:p>
            <a:pPr>
              <a:lnSpc>
                <a:spcPct val="85000"/>
              </a:lnSpc>
              <a:spcBef>
                <a:spcPct val="0"/>
              </a:spcBef>
            </a:pPr>
            <a:endParaRPr lang="en-US" sz="2000" spc="-50" dirty="0" smtClean="0">
              <a:solidFill>
                <a:schemeClr val="bg1"/>
              </a:solidFill>
              <a:latin typeface="+mj-lt"/>
            </a:endParaRPr>
          </a:p>
          <a:p>
            <a:pPr marL="342900" indent="-342900">
              <a:lnSpc>
                <a:spcPct val="85000"/>
              </a:lnSpc>
              <a:spcBef>
                <a:spcPct val="0"/>
              </a:spcBef>
              <a:buFontTx/>
              <a:buChar char="-"/>
            </a:pPr>
            <a:r>
              <a:rPr lang="en-US" sz="2000" spc="-50" dirty="0" smtClean="0">
                <a:solidFill>
                  <a:schemeClr val="bg1"/>
                </a:solidFill>
                <a:latin typeface="+mj-lt"/>
              </a:rPr>
              <a:t>New world of work and how it impacts IO’s</a:t>
            </a:r>
          </a:p>
          <a:p>
            <a:pPr marL="800100" lvl="1" indent="-342900">
              <a:lnSpc>
                <a:spcPct val="85000"/>
              </a:lnSpc>
              <a:spcBef>
                <a:spcPct val="0"/>
              </a:spcBef>
              <a:buFontTx/>
              <a:buChar char="-"/>
            </a:pPr>
            <a:r>
              <a:rPr lang="en-US" sz="2000" spc="-50" dirty="0" smtClean="0">
                <a:solidFill>
                  <a:schemeClr val="bg1"/>
                </a:solidFill>
                <a:latin typeface="+mj-lt"/>
              </a:rPr>
              <a:t>Growth-based careers</a:t>
            </a:r>
          </a:p>
          <a:p>
            <a:pPr marL="342900" indent="-342900">
              <a:lnSpc>
                <a:spcPct val="85000"/>
              </a:lnSpc>
              <a:spcBef>
                <a:spcPct val="0"/>
              </a:spcBef>
              <a:buFontTx/>
              <a:buChar char="-"/>
            </a:pPr>
            <a:endParaRPr lang="en-US" sz="2000" spc="-50" dirty="0" smtClean="0">
              <a:solidFill>
                <a:schemeClr val="bg1"/>
              </a:solidFill>
              <a:latin typeface="+mj-lt"/>
            </a:endParaRPr>
          </a:p>
          <a:p>
            <a:pPr marL="342900" indent="-342900">
              <a:lnSpc>
                <a:spcPct val="85000"/>
              </a:lnSpc>
              <a:spcBef>
                <a:spcPct val="0"/>
              </a:spcBef>
              <a:buFontTx/>
              <a:buChar char="-"/>
            </a:pPr>
            <a:r>
              <a:rPr lang="en-US" sz="2000" spc="-50" dirty="0" smtClean="0">
                <a:solidFill>
                  <a:schemeClr val="bg1"/>
                </a:solidFill>
                <a:latin typeface="+mj-lt"/>
              </a:rPr>
              <a:t>Career Partnerships (Gartner / CEB)</a:t>
            </a:r>
          </a:p>
          <a:p>
            <a:pPr marL="342900" indent="-342900">
              <a:lnSpc>
                <a:spcPct val="85000"/>
              </a:lnSpc>
              <a:spcBef>
                <a:spcPct val="0"/>
              </a:spcBef>
              <a:buFontTx/>
              <a:buChar char="-"/>
            </a:pPr>
            <a:endParaRPr lang="en-US" sz="2000" spc="-50" dirty="0" smtClean="0">
              <a:solidFill>
                <a:schemeClr val="bg1"/>
              </a:solidFill>
              <a:latin typeface="+mj-lt"/>
            </a:endParaRPr>
          </a:p>
          <a:p>
            <a:pPr marL="342900" indent="-342900">
              <a:lnSpc>
                <a:spcPct val="85000"/>
              </a:lnSpc>
              <a:spcBef>
                <a:spcPct val="0"/>
              </a:spcBef>
              <a:buFontTx/>
              <a:buChar char="-"/>
            </a:pPr>
            <a:r>
              <a:rPr lang="en-US" sz="2000" spc="-50" dirty="0" err="1" smtClean="0">
                <a:solidFill>
                  <a:schemeClr val="bg1"/>
                </a:solidFill>
                <a:latin typeface="+mj-lt"/>
              </a:rPr>
              <a:t>Bersin</a:t>
            </a:r>
            <a:r>
              <a:rPr lang="en-US" sz="2000" spc="-50" dirty="0" smtClean="0">
                <a:solidFill>
                  <a:schemeClr val="bg1"/>
                </a:solidFill>
                <a:latin typeface="+mj-lt"/>
              </a:rPr>
              <a:t> Maturity Model and how it aligns with CM</a:t>
            </a:r>
          </a:p>
          <a:p>
            <a:pPr marL="342900" indent="-342900">
              <a:lnSpc>
                <a:spcPct val="85000"/>
              </a:lnSpc>
              <a:spcBef>
                <a:spcPct val="0"/>
              </a:spcBef>
              <a:buFontTx/>
              <a:buChar char="-"/>
            </a:pPr>
            <a:endParaRPr lang="en-US" sz="2000" spc="-50" dirty="0" smtClean="0">
              <a:solidFill>
                <a:schemeClr val="bg1"/>
              </a:solidFill>
              <a:latin typeface="+mj-lt"/>
            </a:endParaRPr>
          </a:p>
          <a:p>
            <a:pPr marL="342900" indent="-342900">
              <a:lnSpc>
                <a:spcPct val="85000"/>
              </a:lnSpc>
              <a:spcBef>
                <a:spcPct val="0"/>
              </a:spcBef>
              <a:buFontTx/>
              <a:buChar char="-"/>
            </a:pPr>
            <a:r>
              <a:rPr lang="en-US" sz="2000" spc="-50" dirty="0" smtClean="0">
                <a:solidFill>
                  <a:schemeClr val="bg1"/>
                </a:solidFill>
                <a:latin typeface="+mj-lt"/>
              </a:rPr>
              <a:t>The Business Case for CM: </a:t>
            </a:r>
          </a:p>
          <a:p>
            <a:pPr marL="800100" lvl="1" indent="-342900">
              <a:lnSpc>
                <a:spcPct val="85000"/>
              </a:lnSpc>
              <a:spcBef>
                <a:spcPct val="0"/>
              </a:spcBef>
              <a:buFontTx/>
              <a:buChar char="-"/>
            </a:pPr>
            <a:r>
              <a:rPr lang="en-US" sz="2000" spc="-50" dirty="0" smtClean="0">
                <a:solidFill>
                  <a:schemeClr val="bg1"/>
                </a:solidFill>
                <a:latin typeface="+mj-lt"/>
              </a:rPr>
              <a:t>Alignment between CM and capability development</a:t>
            </a:r>
          </a:p>
          <a:p>
            <a:pPr marL="342900" indent="-342900">
              <a:lnSpc>
                <a:spcPct val="85000"/>
              </a:lnSpc>
              <a:spcBef>
                <a:spcPct val="0"/>
              </a:spcBef>
              <a:buFontTx/>
              <a:buChar char="-"/>
            </a:pPr>
            <a:endParaRPr lang="en-US" sz="2000" spc="-50" dirty="0" smtClean="0">
              <a:solidFill>
                <a:schemeClr val="bg1"/>
              </a:solidFill>
              <a:latin typeface="+mj-lt"/>
            </a:endParaRPr>
          </a:p>
          <a:p>
            <a:pPr marL="342900" indent="-342900">
              <a:lnSpc>
                <a:spcPct val="85000"/>
              </a:lnSpc>
              <a:spcBef>
                <a:spcPct val="0"/>
              </a:spcBef>
              <a:buFontTx/>
              <a:buChar char="-"/>
            </a:pPr>
            <a:r>
              <a:rPr lang="en-US" sz="2000" spc="-50" dirty="0" smtClean="0">
                <a:solidFill>
                  <a:schemeClr val="bg1"/>
                </a:solidFill>
                <a:latin typeface="+mj-lt"/>
              </a:rPr>
              <a:t>Best practice examples</a:t>
            </a:r>
          </a:p>
          <a:p>
            <a:pPr marL="342900" indent="-342900">
              <a:lnSpc>
                <a:spcPct val="85000"/>
              </a:lnSpc>
              <a:spcBef>
                <a:spcPct val="0"/>
              </a:spcBef>
              <a:buFontTx/>
              <a:buChar char="-"/>
            </a:pPr>
            <a:endParaRPr lang="en-US" sz="2000" spc="-50" dirty="0" smtClean="0">
              <a:solidFill>
                <a:schemeClr val="bg1"/>
              </a:solidFill>
              <a:latin typeface="+mj-lt"/>
            </a:endParaRPr>
          </a:p>
          <a:p>
            <a:pPr marL="342900" indent="-342900">
              <a:lnSpc>
                <a:spcPct val="85000"/>
              </a:lnSpc>
              <a:spcBef>
                <a:spcPct val="0"/>
              </a:spcBef>
              <a:buFontTx/>
              <a:buChar char="-"/>
            </a:pPr>
            <a:r>
              <a:rPr lang="en-US" sz="2000" spc="-50" dirty="0" smtClean="0">
                <a:solidFill>
                  <a:schemeClr val="bg1"/>
                </a:solidFill>
                <a:latin typeface="+mj-lt"/>
              </a:rPr>
              <a:t>Q&amp;A</a:t>
            </a:r>
          </a:p>
          <a:p>
            <a:pPr marL="342900" indent="-342900">
              <a:lnSpc>
                <a:spcPct val="85000"/>
              </a:lnSpc>
              <a:spcBef>
                <a:spcPct val="0"/>
              </a:spcBef>
              <a:buFontTx/>
              <a:buChar char="-"/>
            </a:pPr>
            <a:endParaRPr lang="en-US" sz="2000" spc="-50" dirty="0">
              <a:solidFill>
                <a:schemeClr val="bg1"/>
              </a:solidFill>
              <a:latin typeface="+mj-lt"/>
            </a:endParaRPr>
          </a:p>
          <a:p>
            <a:pPr marL="342900" indent="-342900">
              <a:lnSpc>
                <a:spcPct val="85000"/>
              </a:lnSpc>
              <a:spcBef>
                <a:spcPct val="0"/>
              </a:spcBef>
              <a:buFontTx/>
              <a:buChar char="-"/>
            </a:pPr>
            <a:endParaRPr lang="en-US" sz="2000" spc="-50" dirty="0">
              <a:solidFill>
                <a:schemeClr val="bg1"/>
              </a:solidFill>
              <a:latin typeface="+mj-lt"/>
            </a:endParaRPr>
          </a:p>
          <a:p>
            <a:pPr marL="342900" indent="-342900">
              <a:lnSpc>
                <a:spcPct val="85000"/>
              </a:lnSpc>
              <a:spcBef>
                <a:spcPct val="0"/>
              </a:spcBef>
              <a:buFontTx/>
              <a:buChar char="-"/>
            </a:pPr>
            <a:endParaRPr lang="en-US" sz="2000" spc="-50" dirty="0">
              <a:solidFill>
                <a:schemeClr val="bg1"/>
              </a:solidFill>
              <a:latin typeface="+mj-lt"/>
            </a:endParaRPr>
          </a:p>
          <a:p>
            <a:pPr marL="342900" indent="-342900">
              <a:lnSpc>
                <a:spcPct val="85000"/>
              </a:lnSpc>
              <a:spcBef>
                <a:spcPct val="0"/>
              </a:spcBef>
              <a:buFontTx/>
              <a:buChar char="-"/>
            </a:pPr>
            <a:endParaRPr lang="en-US" sz="2000" spc="-50" dirty="0" smtClean="0">
              <a:solidFill>
                <a:schemeClr val="bg1"/>
              </a:solidFill>
              <a:latin typeface="+mj-lt"/>
            </a:endParaRPr>
          </a:p>
        </p:txBody>
      </p:sp>
    </p:spTree>
    <p:extLst>
      <p:ext uri="{BB962C8B-B14F-4D97-AF65-F5344CB8AC3E}">
        <p14:creationId xmlns:p14="http://schemas.microsoft.com/office/powerpoint/2010/main" val="82521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85EFB532-B977-47B8-88F8-45BF1D0C4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2025"/>
            <a:ext cx="12192000" cy="3536531"/>
          </a:xfrm>
          <a:prstGeom prst="rect">
            <a:avLst/>
          </a:prstGeom>
        </p:spPr>
      </p:pic>
      <p:sp>
        <p:nvSpPr>
          <p:cNvPr id="4" name="Title 3"/>
          <p:cNvSpPr>
            <a:spLocks noGrp="1"/>
          </p:cNvSpPr>
          <p:nvPr>
            <p:ph type="ctrTitle" idx="4294967295"/>
          </p:nvPr>
        </p:nvSpPr>
        <p:spPr>
          <a:xfrm>
            <a:off x="-322375" y="3756716"/>
            <a:ext cx="7920078" cy="2893008"/>
          </a:xfrm>
        </p:spPr>
        <p:txBody>
          <a:bodyPr>
            <a:noAutofit/>
          </a:bodyPr>
          <a:lstStyle/>
          <a:p>
            <a:pPr algn="ctr"/>
            <a:r>
              <a:rPr lang="en-GB" sz="5400" b="1" dirty="0">
                <a:solidFill>
                  <a:schemeClr val="accent2"/>
                </a:solidFill>
              </a:rPr>
              <a:t/>
            </a:r>
            <a:br>
              <a:rPr lang="en-GB" sz="5400" b="1" dirty="0">
                <a:solidFill>
                  <a:schemeClr val="accent2"/>
                </a:solidFill>
              </a:rPr>
            </a:br>
            <a:r>
              <a:rPr lang="en-GB" sz="6800" b="1" dirty="0">
                <a:solidFill>
                  <a:srgbClr val="10578C"/>
                </a:solidFill>
              </a:rPr>
              <a:t>UNDP’s</a:t>
            </a:r>
            <a:r>
              <a:rPr lang="en-GB" sz="5400" b="1" dirty="0">
                <a:solidFill>
                  <a:schemeClr val="accent2"/>
                </a:solidFill>
              </a:rPr>
              <a:t> </a:t>
            </a:r>
            <a:r>
              <a:rPr lang="en-GB" sz="6800" b="1" dirty="0">
                <a:solidFill>
                  <a:srgbClr val="10578C"/>
                </a:solidFill>
              </a:rPr>
              <a:t>Virtual </a:t>
            </a:r>
            <a:br>
              <a:rPr lang="en-GB" sz="6800" b="1" dirty="0">
                <a:solidFill>
                  <a:srgbClr val="10578C"/>
                </a:solidFill>
              </a:rPr>
            </a:br>
            <a:r>
              <a:rPr lang="en-GB" sz="6800" b="1" dirty="0">
                <a:solidFill>
                  <a:srgbClr val="10578C"/>
                </a:solidFill>
                <a:effectLst>
                  <a:outerShdw blurRad="38100" dist="38100" dir="2700000" algn="tl">
                    <a:srgbClr val="000000">
                      <a:alpha val="43137"/>
                    </a:srgbClr>
                  </a:outerShdw>
                </a:effectLst>
              </a:rPr>
              <a:t>Career Management </a:t>
            </a:r>
            <a:r>
              <a:rPr lang="en-GB" sz="6800" b="1" dirty="0">
                <a:solidFill>
                  <a:srgbClr val="10578C"/>
                </a:solidFill>
              </a:rPr>
              <a:t>Workshop*</a:t>
            </a:r>
            <a:br>
              <a:rPr lang="en-GB" sz="6800" b="1" dirty="0">
                <a:solidFill>
                  <a:srgbClr val="10578C"/>
                </a:solidFill>
              </a:rPr>
            </a:br>
            <a:r>
              <a:rPr lang="en-GB" sz="6800" b="1" dirty="0">
                <a:solidFill>
                  <a:srgbClr val="10578C"/>
                </a:solidFill>
              </a:rPr>
              <a:t/>
            </a:r>
            <a:br>
              <a:rPr lang="en-GB" sz="6800" b="1" dirty="0">
                <a:solidFill>
                  <a:srgbClr val="10578C"/>
                </a:solidFill>
              </a:rPr>
            </a:br>
            <a:r>
              <a:rPr lang="en-GB" sz="3600" b="1" dirty="0">
                <a:solidFill>
                  <a:srgbClr val="10578C"/>
                </a:solidFill>
              </a:rPr>
              <a:t>Wednesday, April 4</a:t>
            </a:r>
            <a:r>
              <a:rPr lang="en-GB" sz="3600" b="1" baseline="30000" dirty="0">
                <a:solidFill>
                  <a:srgbClr val="10578C"/>
                </a:solidFill>
              </a:rPr>
              <a:t>th</a:t>
            </a:r>
            <a:r>
              <a:rPr lang="en-GB" sz="3600" b="1" dirty="0">
                <a:solidFill>
                  <a:srgbClr val="10578C"/>
                </a:solidFill>
              </a:rPr>
              <a:t> 2018 </a:t>
            </a:r>
            <a:br>
              <a:rPr lang="en-GB" sz="3600" b="1" dirty="0">
                <a:solidFill>
                  <a:srgbClr val="10578C"/>
                </a:solidFill>
              </a:rPr>
            </a:br>
            <a:r>
              <a:rPr lang="en-GB" sz="3600" b="1" dirty="0">
                <a:solidFill>
                  <a:srgbClr val="10578C"/>
                </a:solidFill>
              </a:rPr>
              <a:t>2pm-5:30pm (NYC)</a:t>
            </a:r>
            <a:br>
              <a:rPr lang="en-GB" sz="3600" b="1" dirty="0">
                <a:solidFill>
                  <a:srgbClr val="10578C"/>
                </a:solidFill>
              </a:rPr>
            </a:br>
            <a:r>
              <a:rPr lang="en-GB" sz="3600" b="1" dirty="0">
                <a:solidFill>
                  <a:srgbClr val="10578C"/>
                </a:solidFill>
              </a:rPr>
              <a:t/>
            </a:r>
            <a:br>
              <a:rPr lang="en-GB" sz="3600" b="1" dirty="0">
                <a:solidFill>
                  <a:srgbClr val="10578C"/>
                </a:solidFill>
              </a:rPr>
            </a:br>
            <a:r>
              <a:rPr lang="en-GB" sz="3600" b="1" dirty="0">
                <a:solidFill>
                  <a:srgbClr val="10578C"/>
                </a:solidFill>
              </a:rPr>
              <a:t/>
            </a:r>
            <a:br>
              <a:rPr lang="en-GB" sz="3600" b="1" dirty="0">
                <a:solidFill>
                  <a:srgbClr val="10578C"/>
                </a:solidFill>
              </a:rPr>
            </a:br>
            <a:endParaRPr lang="en-GB" sz="3600" b="1" dirty="0">
              <a:solidFill>
                <a:schemeClr val="accent2"/>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6470" y="403533"/>
            <a:ext cx="1506351" cy="2130758"/>
          </a:xfrm>
          <a:prstGeom prst="rect">
            <a:avLst/>
          </a:prstGeom>
        </p:spPr>
      </p:pic>
      <p:sp>
        <p:nvSpPr>
          <p:cNvPr id="9" name="Slide Number Placeholder 8"/>
          <p:cNvSpPr>
            <a:spLocks noGrp="1"/>
          </p:cNvSpPr>
          <p:nvPr>
            <p:ph type="sldNum" sz="quarter" idx="12"/>
          </p:nvPr>
        </p:nvSpPr>
        <p:spPr/>
        <p:txBody>
          <a:bodyPr/>
          <a:lstStyle/>
          <a:p>
            <a:fld id="{C8F14D4C-F581-4563-93DC-771400C929D8}" type="slidenum">
              <a:rPr lang="en-US" smtClean="0"/>
              <a:t>40</a:t>
            </a:fld>
            <a:endParaRPr lang="en-US"/>
          </a:p>
        </p:txBody>
      </p:sp>
      <p:pic>
        <p:nvPicPr>
          <p:cNvPr id="14" name="Picture 13">
            <a:extLst>
              <a:ext uri="{FF2B5EF4-FFF2-40B4-BE49-F238E27FC236}">
                <a16:creationId xmlns:a16="http://schemas.microsoft.com/office/drawing/2014/main" xmlns="" id="{0C65E384-81DD-47B3-8351-82B3EBFB1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813" y="892687"/>
            <a:ext cx="2807509" cy="1566981"/>
          </a:xfrm>
          <a:prstGeom prst="rect">
            <a:avLst/>
          </a:prstGeom>
        </p:spPr>
      </p:pic>
      <p:pic>
        <p:nvPicPr>
          <p:cNvPr id="20" name="Picture 19">
            <a:extLst>
              <a:ext uri="{FF2B5EF4-FFF2-40B4-BE49-F238E27FC236}">
                <a16:creationId xmlns:a16="http://schemas.microsoft.com/office/drawing/2014/main" xmlns="" id="{E74F5971-0C61-4077-9870-650214844E40}"/>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597703" y="79280"/>
            <a:ext cx="3163878" cy="3163878"/>
          </a:xfrm>
          <a:prstGeom prst="rect">
            <a:avLst/>
          </a:prstGeom>
        </p:spPr>
      </p:pic>
      <p:sp>
        <p:nvSpPr>
          <p:cNvPr id="22" name="TextBox 21">
            <a:extLst>
              <a:ext uri="{FF2B5EF4-FFF2-40B4-BE49-F238E27FC236}">
                <a16:creationId xmlns:a16="http://schemas.microsoft.com/office/drawing/2014/main" xmlns="" id="{741A7A45-E669-47D1-9A8A-FF2CD0023E2A}"/>
              </a:ext>
            </a:extLst>
          </p:cNvPr>
          <p:cNvSpPr txBox="1"/>
          <p:nvPr/>
        </p:nvSpPr>
        <p:spPr>
          <a:xfrm>
            <a:off x="7459599" y="2740027"/>
            <a:ext cx="3493935" cy="1754326"/>
          </a:xfrm>
          <a:prstGeom prst="rect">
            <a:avLst/>
          </a:prstGeom>
          <a:noFill/>
        </p:spPr>
        <p:txBody>
          <a:bodyPr wrap="square" rtlCol="0">
            <a:spAutoFit/>
          </a:bodyPr>
          <a:lstStyle/>
          <a:p>
            <a:pPr algn="ctr"/>
            <a:r>
              <a:rPr lang="en-GB" dirty="0"/>
              <a:t>*Employees can access the latest </a:t>
            </a:r>
          </a:p>
          <a:p>
            <a:pPr algn="ctr"/>
            <a:r>
              <a:rPr lang="en-GB" dirty="0"/>
              <a:t>Learning@UNDP Newsletter </a:t>
            </a:r>
          </a:p>
          <a:p>
            <a:pPr algn="ctr"/>
            <a:r>
              <a:rPr lang="en-GB" dirty="0"/>
              <a:t>to Register</a:t>
            </a:r>
            <a:r>
              <a:rPr lang="en-GB" sz="3600" dirty="0"/>
              <a:t/>
            </a:r>
            <a:br>
              <a:rPr lang="en-GB" sz="3600" dirty="0"/>
            </a:br>
            <a:r>
              <a:rPr lang="en-GB" sz="3600" dirty="0"/>
              <a:t/>
            </a:r>
            <a:br>
              <a:rPr lang="en-GB" sz="3600" dirty="0"/>
            </a:br>
            <a:endParaRPr lang="en-US" dirty="0"/>
          </a:p>
        </p:txBody>
      </p:sp>
      <p:cxnSp>
        <p:nvCxnSpPr>
          <p:cNvPr id="24" name="Straight Connector 23">
            <a:extLst>
              <a:ext uri="{FF2B5EF4-FFF2-40B4-BE49-F238E27FC236}">
                <a16:creationId xmlns:a16="http://schemas.microsoft.com/office/drawing/2014/main" xmlns="" id="{C775B841-0AF6-428F-9B7E-A18713B6F713}"/>
              </a:ext>
            </a:extLst>
          </p:cNvPr>
          <p:cNvCxnSpPr>
            <a:cxnSpLocks/>
          </p:cNvCxnSpPr>
          <p:nvPr/>
        </p:nvCxnSpPr>
        <p:spPr>
          <a:xfrm>
            <a:off x="7368609" y="466340"/>
            <a:ext cx="0" cy="4736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609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98905" y="875032"/>
            <a:ext cx="1440000" cy="523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556871" y="875031"/>
            <a:ext cx="1440000" cy="523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idx="4294967295"/>
          </p:nvPr>
        </p:nvSpPr>
        <p:spPr>
          <a:xfrm>
            <a:off x="175819" y="1598043"/>
            <a:ext cx="11152610" cy="765175"/>
          </a:xfrm>
        </p:spPr>
        <p:txBody>
          <a:bodyPr>
            <a:noAutofit/>
          </a:bodyPr>
          <a:lstStyle/>
          <a:p>
            <a:r>
              <a:rPr lang="en-GB" sz="4000" b="1" dirty="0" smtClean="0">
                <a:solidFill>
                  <a:schemeClr val="accent2"/>
                </a:solidFill>
              </a:rPr>
              <a:t>Designing Modern Effective Career </a:t>
            </a:r>
            <a:r>
              <a:rPr lang="en-GB" sz="4000" b="1" dirty="0">
                <a:solidFill>
                  <a:schemeClr val="accent2"/>
                </a:solidFill>
              </a:rPr>
              <a:t>Management </a:t>
            </a:r>
            <a:r>
              <a:rPr lang="en-GB" sz="4000" b="1" dirty="0" smtClean="0">
                <a:solidFill>
                  <a:schemeClr val="accent2"/>
                </a:solidFill>
              </a:rPr>
              <a:t>Workshops</a:t>
            </a:r>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endParaRPr lang="en-GB" sz="2800" b="1" dirty="0">
              <a:solidFill>
                <a:schemeClr val="accent2"/>
              </a:solidFill>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41</a:t>
            </a:fld>
            <a:endParaRPr lang="en-US"/>
          </a:p>
        </p:txBody>
      </p:sp>
      <p:sp>
        <p:nvSpPr>
          <p:cNvPr id="2" name="TextBox 1">
            <a:extLst>
              <a:ext uri="{FF2B5EF4-FFF2-40B4-BE49-F238E27FC236}">
                <a16:creationId xmlns="" xmlns:a16="http://schemas.microsoft.com/office/drawing/2014/main" id="{AC153247-0D2F-4E08-A77B-83B18A202397}"/>
              </a:ext>
            </a:extLst>
          </p:cNvPr>
          <p:cNvSpPr txBox="1"/>
          <p:nvPr/>
        </p:nvSpPr>
        <p:spPr>
          <a:xfrm>
            <a:off x="177864" y="1170456"/>
            <a:ext cx="5574259" cy="5232202"/>
          </a:xfrm>
          <a:prstGeom prst="rect">
            <a:avLst/>
          </a:prstGeom>
          <a:noFill/>
        </p:spPr>
        <p:txBody>
          <a:bodyPr wrap="square" rtlCol="0">
            <a:spAutoFit/>
          </a:bodyPr>
          <a:lstStyle/>
          <a:p>
            <a:pPr lvl="0"/>
            <a:r>
              <a:rPr lang="en-US" b="1" u="sng" dirty="0"/>
              <a:t>AGENDA</a:t>
            </a:r>
          </a:p>
          <a:p>
            <a:pPr lvl="0"/>
            <a:endParaRPr lang="en-US" b="1" u="sng" dirty="0"/>
          </a:p>
          <a:p>
            <a:pPr marL="285750" lvl="0" indent="-285750">
              <a:buFont typeface="Arial" panose="020B0604020202020204" pitchFamily="34" charset="0"/>
              <a:buChar char="•"/>
            </a:pPr>
            <a:r>
              <a:rPr lang="en-US" dirty="0"/>
              <a:t>Quick Personality Assessment</a:t>
            </a:r>
            <a:endParaRPr lang="en-US" sz="1600" dirty="0"/>
          </a:p>
          <a:p>
            <a:pPr marL="285750" lvl="0" indent="-285750">
              <a:buFont typeface="Arial" panose="020B0604020202020204" pitchFamily="34" charset="0"/>
              <a:buChar char="•"/>
            </a:pPr>
            <a:r>
              <a:rPr lang="en-US" dirty="0"/>
              <a:t>Changes in the workplace and its relevance to a </a:t>
            </a:r>
            <a:r>
              <a:rPr lang="en-US" b="1" dirty="0"/>
              <a:t>Growth-Based Career</a:t>
            </a:r>
            <a:endParaRPr lang="en-US" sz="1600" dirty="0"/>
          </a:p>
          <a:p>
            <a:pPr marL="285750" lvl="0" indent="-285750">
              <a:buFont typeface="Arial" panose="020B0604020202020204" pitchFamily="34" charset="0"/>
              <a:buChar char="•"/>
            </a:pPr>
            <a:r>
              <a:rPr lang="en-US" b="1" dirty="0"/>
              <a:t>Review at-home self-assessment results:</a:t>
            </a:r>
            <a:r>
              <a:rPr lang="en-US" dirty="0"/>
              <a:t> </a:t>
            </a:r>
          </a:p>
          <a:p>
            <a:pPr marL="742950" lvl="1" indent="-285750">
              <a:buFont typeface="Arial" panose="020B0604020202020204" pitchFamily="34" charset="0"/>
              <a:buChar char="•"/>
            </a:pPr>
            <a:r>
              <a:rPr lang="en-US" dirty="0"/>
              <a:t>how are “locus of control” and “resilience” associated to your career management strategy?</a:t>
            </a:r>
            <a:r>
              <a:rPr lang="en-US" sz="1600" dirty="0"/>
              <a:t> </a:t>
            </a:r>
          </a:p>
          <a:p>
            <a:pPr marL="285750" lvl="0" indent="-285750">
              <a:buFont typeface="Arial" panose="020B0604020202020204" pitchFamily="34" charset="0"/>
              <a:buChar char="•"/>
            </a:pPr>
            <a:r>
              <a:rPr lang="en-US" b="1" dirty="0"/>
              <a:t>Exercise 1:</a:t>
            </a:r>
            <a:r>
              <a:rPr lang="en-US" dirty="0"/>
              <a:t> Looking back</a:t>
            </a:r>
            <a:r>
              <a:rPr lang="en-US" sz="1600" dirty="0"/>
              <a:t> </a:t>
            </a:r>
          </a:p>
          <a:p>
            <a:pPr marL="742950" lvl="1" indent="-285750">
              <a:buFont typeface="Arial" panose="020B0604020202020204" pitchFamily="34" charset="0"/>
              <a:buChar char="•"/>
            </a:pPr>
            <a:r>
              <a:rPr lang="en-US" sz="1600" dirty="0"/>
              <a:t>What are the themes in your professional career?</a:t>
            </a:r>
          </a:p>
          <a:p>
            <a:pPr marL="285750" lvl="0" indent="-285750">
              <a:buFont typeface="Arial" panose="020B0604020202020204" pitchFamily="34" charset="0"/>
              <a:buChar char="•"/>
            </a:pPr>
            <a:r>
              <a:rPr lang="en-US" b="1" dirty="0"/>
              <a:t>Exercise 2:</a:t>
            </a:r>
            <a:r>
              <a:rPr lang="en-US" dirty="0"/>
              <a:t> Looking to the future</a:t>
            </a:r>
          </a:p>
          <a:p>
            <a:pPr marL="742950" lvl="1" indent="-285750">
              <a:buFont typeface="Arial" panose="020B0604020202020204" pitchFamily="34" charset="0"/>
              <a:buChar char="•"/>
            </a:pPr>
            <a:r>
              <a:rPr lang="en-US" sz="1600" dirty="0"/>
              <a:t>What’s your desired job 5-7 years from now (private exercise)</a:t>
            </a:r>
          </a:p>
          <a:p>
            <a:pPr marL="285750" lvl="0" indent="-285750">
              <a:buFont typeface="Arial" panose="020B0604020202020204" pitchFamily="34" charset="0"/>
              <a:buChar char="•"/>
            </a:pPr>
            <a:r>
              <a:rPr lang="en-US" b="1" dirty="0"/>
              <a:t>Exercise 3:</a:t>
            </a:r>
            <a:r>
              <a:rPr lang="en-US" dirty="0"/>
              <a:t> Looking at the present</a:t>
            </a:r>
            <a:r>
              <a:rPr lang="en-US" sz="1600" dirty="0"/>
              <a:t> </a:t>
            </a:r>
          </a:p>
          <a:p>
            <a:pPr marL="742950" lvl="1" indent="-285750">
              <a:buFont typeface="Arial" panose="020B0604020202020204" pitchFamily="34" charset="0"/>
              <a:buChar char="•"/>
            </a:pPr>
            <a:r>
              <a:rPr lang="en-US" sz="1600" dirty="0"/>
              <a:t>Creating SMART goals for career growth in 2018</a:t>
            </a:r>
          </a:p>
          <a:p>
            <a:pPr marL="285750" lvl="0" indent="-285750">
              <a:buFont typeface="Arial" panose="020B0604020202020204" pitchFamily="34" charset="0"/>
              <a:buChar char="•"/>
            </a:pPr>
            <a:r>
              <a:rPr lang="en-US" b="1" dirty="0"/>
              <a:t>Discussion</a:t>
            </a:r>
            <a:r>
              <a:rPr lang="en-US" sz="1600" dirty="0"/>
              <a:t> </a:t>
            </a:r>
          </a:p>
          <a:p>
            <a:pPr marL="742950" lvl="1" indent="-285750">
              <a:buFont typeface="Arial" panose="020B0604020202020204" pitchFamily="34" charset="0"/>
              <a:buChar char="•"/>
            </a:pPr>
            <a:r>
              <a:rPr lang="en-US" dirty="0"/>
              <a:t>Dealing with change and career management while at UNDP</a:t>
            </a:r>
            <a:endParaRPr lang="en-US" sz="1600" dirty="0"/>
          </a:p>
          <a:p>
            <a:pPr marL="742950" lvl="1" indent="-285750">
              <a:buFont typeface="Arial" panose="020B0604020202020204" pitchFamily="34" charset="0"/>
              <a:buChar char="•"/>
            </a:pPr>
            <a:r>
              <a:rPr lang="en-US" b="1" dirty="0"/>
              <a:t>Final Debrief</a:t>
            </a:r>
            <a:endParaRPr lang="en-US" sz="1600" dirty="0"/>
          </a:p>
        </p:txBody>
      </p:sp>
      <p:sp>
        <p:nvSpPr>
          <p:cNvPr id="17" name="TextBox 16">
            <a:extLst>
              <a:ext uri="{FF2B5EF4-FFF2-40B4-BE49-F238E27FC236}">
                <a16:creationId xmlns="" xmlns:a16="http://schemas.microsoft.com/office/drawing/2014/main" id="{F41A54B4-A805-42D7-A397-66E813EED2E1}"/>
              </a:ext>
            </a:extLst>
          </p:cNvPr>
          <p:cNvSpPr txBox="1"/>
          <p:nvPr/>
        </p:nvSpPr>
        <p:spPr>
          <a:xfrm>
            <a:off x="5889742" y="1170456"/>
            <a:ext cx="5961120" cy="5232202"/>
          </a:xfrm>
          <a:prstGeom prst="rect">
            <a:avLst/>
          </a:prstGeom>
          <a:noFill/>
        </p:spPr>
        <p:txBody>
          <a:bodyPr wrap="square" rtlCol="0">
            <a:spAutoFit/>
          </a:bodyPr>
          <a:lstStyle/>
          <a:p>
            <a:pPr lvl="0"/>
            <a:r>
              <a:rPr lang="en-US" b="1" u="sng" dirty="0"/>
              <a:t>PREP MATERIALS</a:t>
            </a:r>
          </a:p>
          <a:p>
            <a:pPr lvl="0"/>
            <a:endParaRPr lang="en-US" b="1" u="sng" dirty="0"/>
          </a:p>
          <a:p>
            <a:pPr marL="285750" lvl="0" indent="-285750">
              <a:buFont typeface="Arial" panose="020B0604020202020204" pitchFamily="34" charset="0"/>
              <a:buChar char="•"/>
            </a:pPr>
            <a:r>
              <a:rPr lang="en-US" dirty="0"/>
              <a:t>What Are Your Values? Deciding What’s Most Important in Life </a:t>
            </a:r>
          </a:p>
          <a:p>
            <a:pPr marL="285750" lvl="0" indent="-285750">
              <a:buFont typeface="Arial" panose="020B0604020202020204" pitchFamily="34" charset="0"/>
              <a:buChar char="•"/>
            </a:pPr>
            <a:r>
              <a:rPr lang="en-US" dirty="0"/>
              <a:t>Think Strategically about Career Development (5 min) – HBR</a:t>
            </a:r>
            <a:endParaRPr lang="en-US" sz="1600" dirty="0"/>
          </a:p>
          <a:p>
            <a:pPr marL="285750" lvl="0" indent="-285750">
              <a:buFont typeface="Arial" panose="020B0604020202020204" pitchFamily="34" charset="0"/>
              <a:buChar char="•"/>
            </a:pPr>
            <a:r>
              <a:rPr lang="en-US" dirty="0"/>
              <a:t>Are you Prepared for the Careers of the Future (&lt;5min) – </a:t>
            </a:r>
            <a:r>
              <a:rPr lang="en-US" dirty="0" err="1"/>
              <a:t>Bersin</a:t>
            </a:r>
            <a:r>
              <a:rPr lang="en-US" dirty="0"/>
              <a:t> by Deloitte</a:t>
            </a:r>
            <a:endParaRPr lang="en-US" sz="1600" dirty="0"/>
          </a:p>
          <a:p>
            <a:pPr marL="285750" lvl="0" indent="-285750">
              <a:buFont typeface="Arial" panose="020B0604020202020204" pitchFamily="34" charset="0"/>
              <a:buChar char="•"/>
            </a:pPr>
            <a:r>
              <a:rPr lang="en-US" dirty="0"/>
              <a:t>Career Path is Dead. Long Live Careers (&lt;7 min) – CEB/Garner</a:t>
            </a:r>
            <a:endParaRPr lang="en-US" sz="1600" dirty="0"/>
          </a:p>
          <a:p>
            <a:pPr marL="285750" lvl="0" indent="-285750">
              <a:buFont typeface="Arial" panose="020B0604020202020204" pitchFamily="34" charset="0"/>
              <a:buChar char="•"/>
            </a:pPr>
            <a:r>
              <a:rPr lang="en-US" dirty="0"/>
              <a:t>Building Effective Career Partnerships –  (4 min) CEB/Garner</a:t>
            </a:r>
            <a:endParaRPr lang="en-US" sz="1600" dirty="0"/>
          </a:p>
          <a:p>
            <a:pPr marL="285750" lvl="0" indent="-285750">
              <a:buFont typeface="Arial" panose="020B0604020202020204" pitchFamily="34" charset="0"/>
              <a:buChar char="•"/>
            </a:pPr>
            <a:r>
              <a:rPr lang="en-US" dirty="0"/>
              <a:t>Infographic – The New Path Forward – Growth-Based Careers (2 min) – CEB/Garner</a:t>
            </a:r>
          </a:p>
          <a:p>
            <a:pPr lvl="0"/>
            <a:endParaRPr lang="en-US" sz="1600" b="1" u="sng" dirty="0"/>
          </a:p>
          <a:p>
            <a:pPr lvl="0"/>
            <a:r>
              <a:rPr lang="en-US" sz="1600" b="1" u="sng" dirty="0"/>
              <a:t>RESOURCES</a:t>
            </a:r>
          </a:p>
          <a:p>
            <a:pPr lvl="0"/>
            <a:endParaRPr lang="en-US" sz="1600" b="1" u="sng" dirty="0"/>
          </a:p>
          <a:p>
            <a:pPr lvl="0"/>
            <a:endParaRPr lang="en-US" sz="1600" b="1" u="sng" dirty="0"/>
          </a:p>
          <a:p>
            <a:pPr lvl="0"/>
            <a:endParaRPr lang="en-US" b="1" u="sng" dirty="0"/>
          </a:p>
        </p:txBody>
      </p:sp>
      <p:pic>
        <p:nvPicPr>
          <p:cNvPr id="6" name="Picture 5">
            <a:extLst>
              <a:ext uri="{FF2B5EF4-FFF2-40B4-BE49-F238E27FC236}">
                <a16:creationId xmlns="" xmlns:a16="http://schemas.microsoft.com/office/drawing/2014/main" id="{2789AE9F-571E-4E05-AFA2-3D3901669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6523" y="5697450"/>
            <a:ext cx="1744603" cy="427921"/>
          </a:xfrm>
          <a:prstGeom prst="rect">
            <a:avLst/>
          </a:prstGeom>
        </p:spPr>
      </p:pic>
      <p:pic>
        <p:nvPicPr>
          <p:cNvPr id="8" name="Picture 7">
            <a:extLst>
              <a:ext uri="{FF2B5EF4-FFF2-40B4-BE49-F238E27FC236}">
                <a16:creationId xmlns="" xmlns:a16="http://schemas.microsoft.com/office/drawing/2014/main" id="{60E97060-B7EF-4152-A2ED-8548504D04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777" y="5557517"/>
            <a:ext cx="1970188" cy="567854"/>
          </a:xfrm>
          <a:prstGeom prst="rect">
            <a:avLst/>
          </a:prstGeom>
        </p:spPr>
      </p:pic>
      <p:pic>
        <p:nvPicPr>
          <p:cNvPr id="20" name="Picture 19">
            <a:extLst>
              <a:ext uri="{FF2B5EF4-FFF2-40B4-BE49-F238E27FC236}">
                <a16:creationId xmlns="" xmlns:a16="http://schemas.microsoft.com/office/drawing/2014/main" id="{32FE6179-C1D1-4C9A-A3C8-F97DA248F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3576" y="5296667"/>
            <a:ext cx="1386707" cy="776342"/>
          </a:xfrm>
          <a:prstGeom prst="rect">
            <a:avLst/>
          </a:prstGeom>
        </p:spPr>
      </p:pic>
      <p:pic>
        <p:nvPicPr>
          <p:cNvPr id="21" name="Picture 20">
            <a:extLst>
              <a:ext uri="{FF2B5EF4-FFF2-40B4-BE49-F238E27FC236}">
                <a16:creationId xmlns="" xmlns:a16="http://schemas.microsoft.com/office/drawing/2014/main" id="{3A3BEF12-1C6E-456A-8F97-0DA71EB02165}"/>
              </a:ext>
            </a:extLst>
          </p:cNvPr>
          <p:cNvPicPr>
            <a:picLocks noChangeAspect="1"/>
          </p:cNvPicPr>
          <p:nvPr/>
        </p:nvPicPr>
        <p:blipFill>
          <a:blip r:embed="rId6"/>
          <a:stretch>
            <a:fillRect/>
          </a:stretch>
        </p:blipFill>
        <p:spPr>
          <a:xfrm>
            <a:off x="9429639" y="5395256"/>
            <a:ext cx="1409700" cy="742950"/>
          </a:xfrm>
          <a:prstGeom prst="rect">
            <a:avLst/>
          </a:prstGeom>
        </p:spPr>
      </p:pic>
    </p:spTree>
    <p:extLst>
      <p:ext uri="{BB962C8B-B14F-4D97-AF65-F5344CB8AC3E}">
        <p14:creationId xmlns:p14="http://schemas.microsoft.com/office/powerpoint/2010/main" val="2433165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4" y="0"/>
            <a:ext cx="12192001" cy="6858000"/>
          </a:xfrm>
          <a:prstGeom prst="rect">
            <a:avLst/>
          </a:prstGeom>
        </p:spPr>
      </p:pic>
      <p:sp>
        <p:nvSpPr>
          <p:cNvPr id="11" name="Rectangle 10"/>
          <p:cNvSpPr/>
          <p:nvPr/>
        </p:nvSpPr>
        <p:spPr bwMode="gray">
          <a:xfrm rot="10800000">
            <a:off x="-44174" y="4276379"/>
            <a:ext cx="8257731" cy="1787531"/>
          </a:xfrm>
          <a:prstGeom prst="rect">
            <a:avLst/>
          </a:prstGeom>
          <a:solidFill>
            <a:srgbClr val="0070C0">
              <a:alpha val="85000"/>
            </a:srgbClr>
          </a:solidFill>
          <a:ln w="12700" cap="rnd">
            <a:noFill/>
            <a:prstDash val="sysDot"/>
            <a:round/>
            <a:headEnd type="none" w="sm" len="sm"/>
            <a:tailEnd type="none" w="sm" len="sm"/>
          </a:ln>
        </p:spPr>
        <p:txBody>
          <a:bodyPr lIns="80105" tIns="40053" rIns="80105" bIns="40053"/>
          <a:lstStyle/>
          <a:p>
            <a:pPr algn="ctr" eaLnBrk="0" hangingPunct="0">
              <a:defRPr/>
            </a:pPr>
            <a:endParaRPr lang="en-US" sz="1800" kern="0" dirty="0">
              <a:solidFill>
                <a:sysClr val="windowText" lastClr="000000"/>
              </a:solidFill>
            </a:endParaRPr>
          </a:p>
        </p:txBody>
      </p:sp>
      <p:sp>
        <p:nvSpPr>
          <p:cNvPr id="12" name="Freeform 3"/>
          <p:cNvSpPr/>
          <p:nvPr/>
        </p:nvSpPr>
        <p:spPr bwMode="gray">
          <a:xfrm rot="10800000">
            <a:off x="8213556" y="4266752"/>
            <a:ext cx="1950720" cy="1797157"/>
          </a:xfrm>
          <a:custGeom>
            <a:avLst/>
            <a:gdLst>
              <a:gd name="connsiteX0" fmla="*/ 0 w 1459832"/>
              <a:gd name="connsiteY0" fmla="*/ 2245895 h 2245895"/>
              <a:gd name="connsiteX1" fmla="*/ 441158 w 1459832"/>
              <a:gd name="connsiteY1" fmla="*/ 0 h 2245895"/>
              <a:gd name="connsiteX2" fmla="*/ 1459832 w 1459832"/>
              <a:gd name="connsiteY2" fmla="*/ 0 h 2245895"/>
              <a:gd name="connsiteX3" fmla="*/ 1459832 w 1459832"/>
              <a:gd name="connsiteY3" fmla="*/ 2245895 h 2245895"/>
              <a:gd name="connsiteX4" fmla="*/ 0 w 1459832"/>
              <a:gd name="connsiteY4" fmla="*/ 2245895 h 22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832" h="2245895">
                <a:moveTo>
                  <a:pt x="0" y="2245895"/>
                </a:moveTo>
                <a:lnTo>
                  <a:pt x="441158" y="0"/>
                </a:lnTo>
                <a:lnTo>
                  <a:pt x="1459832" y="0"/>
                </a:lnTo>
                <a:lnTo>
                  <a:pt x="1459832" y="2245895"/>
                </a:lnTo>
                <a:lnTo>
                  <a:pt x="0" y="2245895"/>
                </a:lnTo>
                <a:close/>
              </a:path>
            </a:pathLst>
          </a:custGeom>
          <a:solidFill>
            <a:srgbClr val="0070C0">
              <a:alpha val="85000"/>
            </a:srgbClr>
          </a:solidFill>
          <a:ln w="12700" cap="flat">
            <a:noFill/>
            <a:prstDash val="sysDot"/>
            <a:round/>
            <a:headEnd type="none" w="sm" len="sm"/>
            <a:tailEnd type="none" w="sm" len="sm"/>
          </a:ln>
        </p:spPr>
        <p:txBody>
          <a:bodyPr lIns="80105" tIns="40053" rIns="80105" bIns="40053"/>
          <a:lstStyle/>
          <a:p>
            <a:pPr algn="ctr" eaLnBrk="0" hangingPunct="0">
              <a:defRPr/>
            </a:pPr>
            <a:endParaRPr lang="en-US" sz="2000" kern="0" dirty="0">
              <a:solidFill>
                <a:sysClr val="windowText" lastClr="000000"/>
              </a:solidFill>
              <a:latin typeface="Segoe UI" panose="020B0502040204020203" pitchFamily="34" charset="0"/>
              <a:cs typeface="Segoe UI" panose="020B0502040204020203" pitchFamily="34" charset="0"/>
            </a:endParaRPr>
          </a:p>
        </p:txBody>
      </p:sp>
      <p:sp>
        <p:nvSpPr>
          <p:cNvPr id="6" name="Freeform 3">
            <a:extLst>
              <a:ext uri="{FF2B5EF4-FFF2-40B4-BE49-F238E27FC236}">
                <a16:creationId xmlns="" xmlns:a16="http://schemas.microsoft.com/office/drawing/2014/main" id="{F3EC98EA-3B0E-4EB9-BD23-9B3B27CCD267}"/>
              </a:ext>
            </a:extLst>
          </p:cNvPr>
          <p:cNvSpPr/>
          <p:nvPr/>
        </p:nvSpPr>
        <p:spPr bwMode="gray">
          <a:xfrm>
            <a:off x="9258853" y="4257127"/>
            <a:ext cx="2888974" cy="1797157"/>
          </a:xfrm>
          <a:custGeom>
            <a:avLst/>
            <a:gdLst>
              <a:gd name="connsiteX0" fmla="*/ 0 w 1459832"/>
              <a:gd name="connsiteY0" fmla="*/ 2245895 h 2245895"/>
              <a:gd name="connsiteX1" fmla="*/ 441158 w 1459832"/>
              <a:gd name="connsiteY1" fmla="*/ 0 h 2245895"/>
              <a:gd name="connsiteX2" fmla="*/ 1459832 w 1459832"/>
              <a:gd name="connsiteY2" fmla="*/ 0 h 2245895"/>
              <a:gd name="connsiteX3" fmla="*/ 1459832 w 1459832"/>
              <a:gd name="connsiteY3" fmla="*/ 2245895 h 2245895"/>
              <a:gd name="connsiteX4" fmla="*/ 0 w 1459832"/>
              <a:gd name="connsiteY4" fmla="*/ 2245895 h 22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832" h="2245895">
                <a:moveTo>
                  <a:pt x="0" y="2245895"/>
                </a:moveTo>
                <a:lnTo>
                  <a:pt x="441158" y="0"/>
                </a:lnTo>
                <a:lnTo>
                  <a:pt x="1459832" y="0"/>
                </a:lnTo>
                <a:lnTo>
                  <a:pt x="1459832" y="2245895"/>
                </a:lnTo>
                <a:lnTo>
                  <a:pt x="0" y="2245895"/>
                </a:lnTo>
                <a:close/>
              </a:path>
            </a:pathLst>
          </a:custGeom>
          <a:solidFill>
            <a:srgbClr val="0070C0">
              <a:alpha val="85000"/>
            </a:srgbClr>
          </a:solidFill>
          <a:ln w="12700" cap="flat">
            <a:noFill/>
            <a:prstDash val="sysDot"/>
            <a:round/>
            <a:headEnd type="none" w="sm" len="sm"/>
            <a:tailEnd type="none" w="sm" len="sm"/>
          </a:ln>
        </p:spPr>
        <p:txBody>
          <a:bodyPr lIns="80105" tIns="40053" rIns="80105" bIns="40053"/>
          <a:lstStyle/>
          <a:p>
            <a:pPr algn="ctr" eaLnBrk="0" hangingPunct="0">
              <a:defRPr/>
            </a:pPr>
            <a:endParaRPr lang="en-US" sz="2000" kern="0" dirty="0">
              <a:solidFill>
                <a:sysClr val="windowText" lastClr="000000"/>
              </a:solidFill>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87495" y="4770643"/>
            <a:ext cx="10076781" cy="770123"/>
          </a:xfrm>
        </p:spPr>
        <p:txBody>
          <a:bodyPr>
            <a:noAutofit/>
          </a:bodyPr>
          <a:lstStyle/>
          <a:p>
            <a:r>
              <a:rPr lang="en-US" sz="4800" dirty="0" smtClean="0"/>
              <a:t>Career Management </a:t>
            </a:r>
            <a:r>
              <a:rPr lang="en-US" sz="4800" dirty="0" err="1" smtClean="0"/>
              <a:t>Programmes</a:t>
            </a:r>
            <a:r>
              <a:rPr lang="en-US" sz="4800" dirty="0" smtClean="0"/>
              <a:t> </a:t>
            </a:r>
            <a:endParaRPr lang="en-GB" sz="4800" dirty="0"/>
          </a:p>
        </p:txBody>
      </p:sp>
    </p:spTree>
    <p:extLst>
      <p:ext uri="{BB962C8B-B14F-4D97-AF65-F5344CB8AC3E}">
        <p14:creationId xmlns:p14="http://schemas.microsoft.com/office/powerpoint/2010/main" val="1282515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270" y="445139"/>
            <a:ext cx="10493402" cy="535531"/>
          </a:xfrm>
          <a:prstGeom prst="rect">
            <a:avLst/>
          </a:prstGeom>
        </p:spPr>
        <p:txBody>
          <a:bodyPr vert="horz" lIns="91440" tIns="45720" rIns="91440" bIns="45720" rtlCol="0" anchor="ctr">
            <a:noAutofit/>
          </a:bodyPr>
          <a:lstStyle>
            <a:defPPr>
              <a:defRPr lang="en-US"/>
            </a:defPPr>
            <a:lvl1pPr defTabSz="914400">
              <a:lnSpc>
                <a:spcPct val="90000"/>
              </a:lnSpc>
              <a:spcBef>
                <a:spcPct val="0"/>
              </a:spcBef>
              <a:buNone/>
              <a:defRPr sz="3200" b="1">
                <a:solidFill>
                  <a:schemeClr val="accent2"/>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spc="-50" dirty="0" smtClean="0">
                <a:solidFill>
                  <a:srgbClr val="10578C"/>
                </a:solidFill>
                <a:latin typeface="+mj-lt"/>
                <a:ea typeface="+mn-ea"/>
                <a:cs typeface="+mn-cs"/>
              </a:rPr>
              <a:t>Career Management </a:t>
            </a:r>
            <a:r>
              <a:rPr lang="en-US" sz="4800" spc="-50" dirty="0" err="1" smtClean="0">
                <a:solidFill>
                  <a:srgbClr val="10578C"/>
                </a:solidFill>
                <a:latin typeface="+mj-lt"/>
                <a:ea typeface="+mn-ea"/>
                <a:cs typeface="+mn-cs"/>
              </a:rPr>
              <a:t>Programme</a:t>
            </a:r>
            <a:r>
              <a:rPr lang="en-US" sz="4800" spc="-50" dirty="0" smtClean="0">
                <a:solidFill>
                  <a:srgbClr val="10578C"/>
                </a:solidFill>
                <a:latin typeface="+mj-lt"/>
                <a:ea typeface="+mn-ea"/>
                <a:cs typeface="+mn-cs"/>
              </a:rPr>
              <a:t> Sample</a:t>
            </a:r>
            <a:r>
              <a:rPr lang="en-US" sz="1800" spc="-50" dirty="0" smtClean="0">
                <a:latin typeface="+mj-lt"/>
                <a:ea typeface="+mn-ea"/>
                <a:cs typeface="+mn-cs"/>
              </a:rPr>
              <a:t> </a:t>
            </a:r>
            <a:endParaRPr lang="en-US" sz="1800" spc="-50" dirty="0">
              <a:latin typeface="+mj-lt"/>
              <a:ea typeface="+mn-ea"/>
              <a:cs typeface="+mn-cs"/>
            </a:endParaRPr>
          </a:p>
        </p:txBody>
      </p:sp>
      <p:sp>
        <p:nvSpPr>
          <p:cNvPr id="9" name="Rectangle 8"/>
          <p:cNvSpPr/>
          <p:nvPr/>
        </p:nvSpPr>
        <p:spPr>
          <a:xfrm>
            <a:off x="443864" y="5143854"/>
            <a:ext cx="455075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6681" y="1631040"/>
            <a:ext cx="10446322" cy="800219"/>
          </a:xfrm>
          <a:prstGeom prst="rect">
            <a:avLst/>
          </a:prstGeom>
          <a:noFill/>
        </p:spPr>
        <p:txBody>
          <a:bodyPr wrap="square" rtlCol="0">
            <a:spAutoFit/>
          </a:bodyPr>
          <a:lstStyle/>
          <a:p>
            <a:pPr defTabSz="457200"/>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0578C"/>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nvPr>
        </p:nvGraphicFramePr>
        <p:xfrm>
          <a:off x="589370" y="3561713"/>
          <a:ext cx="8128000" cy="396240"/>
        </p:xfrm>
        <a:graphic>
          <a:graphicData uri="http://schemas.openxmlformats.org/drawingml/2006/table">
            <a:tbl>
              <a:tblPr firstRow="1" bandRow="1">
                <a:tableStyleId>{5C22544A-7EE6-4342-B048-85BDC9FD1C3A}</a:tableStyleId>
              </a:tblPr>
              <a:tblGrid>
                <a:gridCol w="8128000">
                  <a:extLst>
                    <a:ext uri="{9D8B030D-6E8A-4147-A177-3AD203B41FA5}">
                      <a16:colId xmlns="" xmlns:a16="http://schemas.microsoft.com/office/drawing/2014/main" val="3279615449"/>
                    </a:ext>
                  </a:extLst>
                </a:gridCol>
              </a:tblGrid>
              <a:tr h="370840">
                <a:tc>
                  <a:txBody>
                    <a:bodyPr/>
                    <a:lstStyle/>
                    <a:p>
                      <a:endParaRPr lang="en-US" sz="200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59319477"/>
                  </a:ext>
                </a:extLst>
              </a:tr>
            </a:tbl>
          </a:graphicData>
        </a:graphic>
      </p:graphicFrame>
      <p:graphicFrame>
        <p:nvGraphicFramePr>
          <p:cNvPr id="7" name="Diagram 6">
            <a:extLst>
              <a:ext uri="{FF2B5EF4-FFF2-40B4-BE49-F238E27FC236}">
                <a16:creationId xmlns="" xmlns:a16="http://schemas.microsoft.com/office/drawing/2014/main" id="{F7C9E08B-25B5-41E3-B1FC-8BC5CF4FE4DC}"/>
              </a:ext>
            </a:extLst>
          </p:cNvPr>
          <p:cNvGraphicFramePr/>
          <p:nvPr>
            <p:extLst>
              <p:ext uri="{D42A27DB-BD31-4B8C-83A1-F6EECF244321}">
                <p14:modId xmlns:p14="http://schemas.microsoft.com/office/powerpoint/2010/main" val="3698746796"/>
              </p:ext>
            </p:extLst>
          </p:nvPr>
        </p:nvGraphicFramePr>
        <p:xfrm>
          <a:off x="1642066" y="1631040"/>
          <a:ext cx="8725634" cy="4244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0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634" y="682907"/>
            <a:ext cx="10493402" cy="535531"/>
          </a:xfrm>
          <a:prstGeom prst="rect">
            <a:avLst/>
          </a:prstGeom>
        </p:spPr>
        <p:txBody>
          <a:bodyPr vert="horz" lIns="91440" tIns="45720" rIns="91440" bIns="45720" rtlCol="0" anchor="ctr">
            <a:noAutofit/>
          </a:bodyPr>
          <a:lstStyle>
            <a:defPPr>
              <a:defRPr lang="en-US"/>
            </a:defPPr>
            <a:lvl1pPr defTabSz="914400">
              <a:lnSpc>
                <a:spcPct val="90000"/>
              </a:lnSpc>
              <a:spcBef>
                <a:spcPct val="0"/>
              </a:spcBef>
              <a:buNone/>
              <a:defRPr sz="3200" b="1">
                <a:solidFill>
                  <a:schemeClr val="accent2"/>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spc="-50" dirty="0" smtClean="0">
                <a:solidFill>
                  <a:srgbClr val="10578C"/>
                </a:solidFill>
                <a:latin typeface="+mj-lt"/>
                <a:ea typeface="+mn-ea"/>
                <a:cs typeface="+mn-cs"/>
              </a:rPr>
              <a:t>Replicability and Scalability Ideas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1800" spc="-50" dirty="0" smtClean="0">
                <a:latin typeface="+mj-lt"/>
                <a:ea typeface="+mn-ea"/>
                <a:cs typeface="+mn-cs"/>
              </a:rPr>
              <a:t>  </a:t>
            </a:r>
            <a:endParaRPr lang="en-US" sz="1800" spc="-50" dirty="0">
              <a:latin typeface="+mj-lt"/>
              <a:ea typeface="+mn-ea"/>
              <a:cs typeface="+mn-cs"/>
            </a:endParaRPr>
          </a:p>
        </p:txBody>
      </p:sp>
      <p:sp>
        <p:nvSpPr>
          <p:cNvPr id="9" name="Rectangle 8"/>
          <p:cNvSpPr/>
          <p:nvPr/>
        </p:nvSpPr>
        <p:spPr>
          <a:xfrm>
            <a:off x="443864" y="5143854"/>
            <a:ext cx="455075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Diagram 1">
            <a:extLst>
              <a:ext uri="{FF2B5EF4-FFF2-40B4-BE49-F238E27FC236}">
                <a16:creationId xmlns="" xmlns:a16="http://schemas.microsoft.com/office/drawing/2014/main" id="{D58765D6-3724-4090-8EBE-06E921B31DD2}"/>
              </a:ext>
            </a:extLst>
          </p:cNvPr>
          <p:cNvGraphicFramePr/>
          <p:nvPr>
            <p:extLst>
              <p:ext uri="{D42A27DB-BD31-4B8C-83A1-F6EECF244321}">
                <p14:modId xmlns:p14="http://schemas.microsoft.com/office/powerpoint/2010/main" val="3455225181"/>
              </p:ext>
            </p:extLst>
          </p:nvPr>
        </p:nvGraphicFramePr>
        <p:xfrm>
          <a:off x="443864" y="1350628"/>
          <a:ext cx="10302433" cy="486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1700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E5B32B3-B795-481A-B802-E145FE6CFC65}"/>
              </a:ext>
            </a:extLst>
          </p:cNvPr>
          <p:cNvSpPr>
            <a:spLocks noGrp="1"/>
          </p:cNvSpPr>
          <p:nvPr>
            <p:ph type="sldNum" sz="quarter" idx="12"/>
          </p:nvPr>
        </p:nvSpPr>
        <p:spPr/>
        <p:txBody>
          <a:bodyPr/>
          <a:lstStyle/>
          <a:p>
            <a:fld id="{C8F14D4C-F581-4563-93DC-771400C929D8}" type="slidenum">
              <a:rPr lang="en-US" smtClean="0"/>
              <a:t>45</a:t>
            </a:fld>
            <a:endParaRPr lang="en-US"/>
          </a:p>
        </p:txBody>
      </p:sp>
      <p:sp>
        <p:nvSpPr>
          <p:cNvPr id="4" name="Rectangle 3">
            <a:extLst>
              <a:ext uri="{FF2B5EF4-FFF2-40B4-BE49-F238E27FC236}">
                <a16:creationId xmlns:a16="http://schemas.microsoft.com/office/drawing/2014/main" xmlns="" id="{2B569D34-F0D4-43F2-B5D0-0A052BE356A7}"/>
              </a:ext>
            </a:extLst>
          </p:cNvPr>
          <p:cNvSpPr/>
          <p:nvPr/>
        </p:nvSpPr>
        <p:spPr>
          <a:xfrm>
            <a:off x="109414" y="92261"/>
            <a:ext cx="10714893" cy="867930"/>
          </a:xfrm>
          <a:prstGeom prst="rect">
            <a:avLst/>
          </a:prstGeom>
        </p:spPr>
        <p:txBody>
          <a:bodyPr wrap="square">
            <a:spAutoFit/>
          </a:bodyPr>
          <a:lstStyle/>
          <a:p>
            <a:pPr>
              <a:lnSpc>
                <a:spcPct val="90000"/>
              </a:lnSpc>
              <a:spcBef>
                <a:spcPct val="0"/>
              </a:spcBef>
              <a:defRPr/>
            </a:pPr>
            <a:r>
              <a:rPr lang="en-US" sz="3600" b="1" spc="-50" dirty="0" smtClean="0">
                <a:solidFill>
                  <a:srgbClr val="10578C"/>
                </a:solidFill>
                <a:latin typeface="+mj-lt"/>
              </a:rPr>
              <a:t>Aligning Career Management with Capability Enhancement</a:t>
            </a:r>
            <a:endParaRPr lang="en-US" sz="3600" b="1" spc="-50" dirty="0">
              <a:solidFill>
                <a:srgbClr val="10578C"/>
              </a:solidFill>
              <a:latin typeface="+mj-lt"/>
            </a:endParaRPr>
          </a:p>
          <a:p>
            <a:pPr>
              <a:lnSpc>
                <a:spcPct val="90000"/>
              </a:lnSpc>
              <a:spcBef>
                <a:spcPct val="0"/>
              </a:spcBef>
              <a:defRPr/>
            </a:pPr>
            <a:endParaRPr lang="en-US" sz="2000" b="1" spc="-50" dirty="0">
              <a:solidFill>
                <a:schemeClr val="accent2"/>
              </a:solidFill>
              <a:latin typeface="+mj-lt"/>
            </a:endParaRPr>
          </a:p>
        </p:txBody>
      </p:sp>
      <p:graphicFrame>
        <p:nvGraphicFramePr>
          <p:cNvPr id="8" name="Diagram 7">
            <a:extLst>
              <a:ext uri="{FF2B5EF4-FFF2-40B4-BE49-F238E27FC236}">
                <a16:creationId xmlns:a16="http://schemas.microsoft.com/office/drawing/2014/main" xmlns="" id="{B297AD7D-73E5-4DC1-837E-D5D065B0DBF2}"/>
              </a:ext>
            </a:extLst>
          </p:cNvPr>
          <p:cNvGraphicFramePr/>
          <p:nvPr>
            <p:extLst>
              <p:ext uri="{D42A27DB-BD31-4B8C-83A1-F6EECF244321}">
                <p14:modId xmlns:p14="http://schemas.microsoft.com/office/powerpoint/2010/main" val="1989425848"/>
              </p:ext>
            </p:extLst>
          </p:nvPr>
        </p:nvGraphicFramePr>
        <p:xfrm>
          <a:off x="1191437" y="1778519"/>
          <a:ext cx="9553433" cy="4009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ounded Rectangle 4">
            <a:extLst>
              <a:ext uri="{FF2B5EF4-FFF2-40B4-BE49-F238E27FC236}">
                <a16:creationId xmlns:a16="http://schemas.microsoft.com/office/drawing/2014/main" xmlns="" id="{4B92F3FC-0156-4384-90EF-02EE181CD018}"/>
              </a:ext>
            </a:extLst>
          </p:cNvPr>
          <p:cNvSpPr/>
          <p:nvPr/>
        </p:nvSpPr>
        <p:spPr>
          <a:xfrm>
            <a:off x="1191436" y="1054496"/>
            <a:ext cx="9553433" cy="6745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Micro-Project of relevance to career goals and CO’s needs</a:t>
            </a:r>
            <a:endParaRPr lang="zh-CN" altLang="en-US" sz="2800" dirty="0">
              <a:solidFill>
                <a:schemeClr val="bg1"/>
              </a:solidFill>
            </a:endParaRPr>
          </a:p>
        </p:txBody>
      </p:sp>
      <p:sp>
        <p:nvSpPr>
          <p:cNvPr id="2" name="TextBox 1">
            <a:extLst>
              <a:ext uri="{FF2B5EF4-FFF2-40B4-BE49-F238E27FC236}">
                <a16:creationId xmlns:a16="http://schemas.microsoft.com/office/drawing/2014/main" xmlns="" id="{8549ED64-E5B8-4B71-9DC1-01A90BC944BC}"/>
              </a:ext>
            </a:extLst>
          </p:cNvPr>
          <p:cNvSpPr txBox="1"/>
          <p:nvPr/>
        </p:nvSpPr>
        <p:spPr>
          <a:xfrm>
            <a:off x="5097741" y="5021912"/>
            <a:ext cx="2571262" cy="523220"/>
          </a:xfrm>
          <a:prstGeom prst="rect">
            <a:avLst/>
          </a:prstGeom>
          <a:noFill/>
        </p:spPr>
        <p:txBody>
          <a:bodyPr wrap="square" rtlCol="0">
            <a:spAutoFit/>
          </a:bodyPr>
          <a:lstStyle/>
          <a:p>
            <a:r>
              <a:rPr lang="en-US" sz="2800" dirty="0">
                <a:solidFill>
                  <a:srgbClr val="007BB6"/>
                </a:solidFill>
              </a:rPr>
              <a:t>4 months</a:t>
            </a:r>
          </a:p>
        </p:txBody>
      </p:sp>
    </p:spTree>
    <p:extLst>
      <p:ext uri="{BB962C8B-B14F-4D97-AF65-F5344CB8AC3E}">
        <p14:creationId xmlns:p14="http://schemas.microsoft.com/office/powerpoint/2010/main" val="4289009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98905" y="875032"/>
            <a:ext cx="1440000" cy="523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8556871" y="875031"/>
            <a:ext cx="1440000" cy="523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idx="4294967295"/>
          </p:nvPr>
        </p:nvSpPr>
        <p:spPr>
          <a:xfrm>
            <a:off x="62853" y="592235"/>
            <a:ext cx="9060812" cy="765175"/>
          </a:xfrm>
        </p:spPr>
        <p:txBody>
          <a:bodyPr>
            <a:normAutofit fontScale="90000"/>
          </a:bodyPr>
          <a:lstStyle/>
          <a:p>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r>
              <a:rPr lang="en-GB" sz="4400" b="1" dirty="0">
                <a:solidFill>
                  <a:srgbClr val="10578C"/>
                </a:solidFill>
              </a:rPr>
              <a:t>Virtual Development Assignment Programme</a:t>
            </a:r>
            <a:r>
              <a:rPr lang="en-GB" b="1" dirty="0">
                <a:solidFill>
                  <a:srgbClr val="10578C"/>
                </a:solidFill>
              </a:rPr>
              <a:t/>
            </a:r>
            <a:br>
              <a:rPr lang="en-GB" b="1" dirty="0">
                <a:solidFill>
                  <a:srgbClr val="10578C"/>
                </a:solidFill>
              </a:rPr>
            </a:br>
            <a:r>
              <a:rPr lang="en-GB" sz="2800" b="1" dirty="0">
                <a:solidFill>
                  <a:srgbClr val="10578C"/>
                </a:solidFill>
              </a:rPr>
              <a:t/>
            </a:r>
            <a:br>
              <a:rPr lang="en-GB" sz="2800" b="1" dirty="0">
                <a:solidFill>
                  <a:srgbClr val="10578C"/>
                </a:solidFill>
              </a:rPr>
            </a:br>
            <a:endParaRPr lang="en-GB" sz="1800" b="1" dirty="0">
              <a:solidFill>
                <a:srgbClr val="10578C"/>
              </a:solidFill>
              <a:highlight>
                <a:srgbClr val="FFFF00"/>
              </a:highlight>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46</a:t>
            </a:fld>
            <a:endParaRPr lang="en-US" dirty="0"/>
          </a:p>
        </p:txBody>
      </p:sp>
      <p:sp>
        <p:nvSpPr>
          <p:cNvPr id="6" name="TextBox 5">
            <a:extLst>
              <a:ext uri="{FF2B5EF4-FFF2-40B4-BE49-F238E27FC236}">
                <a16:creationId xmlns:a16="http://schemas.microsoft.com/office/drawing/2014/main" xmlns="" id="{24B856DC-0B22-4ACC-A263-1A1C474347A9}"/>
              </a:ext>
            </a:extLst>
          </p:cNvPr>
          <p:cNvSpPr txBox="1"/>
          <p:nvPr/>
        </p:nvSpPr>
        <p:spPr>
          <a:xfrm>
            <a:off x="5282116" y="1180521"/>
            <a:ext cx="6222312" cy="3662541"/>
          </a:xfrm>
          <a:prstGeom prst="rect">
            <a:avLst/>
          </a:prstGeom>
          <a:noFill/>
        </p:spPr>
        <p:txBody>
          <a:bodyPr wrap="square" rtlCol="0">
            <a:spAutoFit/>
          </a:bodyPr>
          <a:lstStyle/>
          <a:p>
            <a:pPr lvl="0" eaLnBrk="0" fontAlgn="base" hangingPunct="0">
              <a:spcBef>
                <a:spcPct val="0"/>
              </a:spcBef>
              <a:spcAft>
                <a:spcPct val="0"/>
              </a:spcAft>
            </a:pPr>
            <a:r>
              <a:rPr lang="en-US" altLang="en-US" sz="1600" dirty="0">
                <a:solidFill>
                  <a:srgbClr val="10578C"/>
                </a:solidFill>
              </a:rPr>
              <a:t>  </a:t>
            </a:r>
          </a:p>
          <a:p>
            <a:pPr lvl="0" eaLnBrk="0" fontAlgn="base" hangingPunct="0">
              <a:spcBef>
                <a:spcPct val="0"/>
              </a:spcBef>
              <a:spcAft>
                <a:spcPct val="0"/>
              </a:spcAft>
            </a:pPr>
            <a:r>
              <a:rPr lang="en-US" altLang="en-US" sz="2400" dirty="0">
                <a:solidFill>
                  <a:srgbClr val="10578C"/>
                </a:solidFill>
              </a:rPr>
              <a:t>Participants engage in a specific or multiple projects </a:t>
            </a:r>
            <a:r>
              <a:rPr lang="en-US" altLang="en-US" sz="2400" dirty="0" smtClean="0">
                <a:solidFill>
                  <a:srgbClr val="10578C"/>
                </a:solidFill>
              </a:rPr>
              <a:t>within HR and other pillars </a:t>
            </a:r>
            <a:r>
              <a:rPr lang="en-US" altLang="en-US" sz="2400" dirty="0">
                <a:solidFill>
                  <a:srgbClr val="10578C"/>
                </a:solidFill>
              </a:rPr>
              <a:t>to support the design, preparation, implementation and evaluation of tools, resources, and </a:t>
            </a:r>
            <a:r>
              <a:rPr lang="en-US" altLang="en-US" sz="2400" dirty="0" smtClean="0">
                <a:solidFill>
                  <a:srgbClr val="10578C"/>
                </a:solidFill>
              </a:rPr>
              <a:t>material. The purpose is to </a:t>
            </a:r>
            <a:r>
              <a:rPr lang="en-US" altLang="en-US" sz="2400" dirty="0">
                <a:solidFill>
                  <a:srgbClr val="10578C"/>
                </a:solidFill>
              </a:rPr>
              <a:t>support  a Continuous Learning culture and growth-based careers </a:t>
            </a:r>
            <a:r>
              <a:rPr lang="en-US" altLang="en-US" sz="2400" dirty="0" smtClean="0">
                <a:solidFill>
                  <a:srgbClr val="10578C"/>
                </a:solidFill>
              </a:rPr>
              <a:t>at the Organization. </a:t>
            </a:r>
            <a:endParaRPr lang="en-US" altLang="en-US" sz="2400" dirty="0">
              <a:solidFill>
                <a:srgbClr val="10578C"/>
              </a:solidFill>
            </a:endParaRPr>
          </a:p>
          <a:p>
            <a:pPr lvl="0" eaLnBrk="0" fontAlgn="base" hangingPunct="0">
              <a:spcBef>
                <a:spcPct val="0"/>
              </a:spcBef>
              <a:spcAft>
                <a:spcPct val="0"/>
              </a:spcAft>
            </a:pPr>
            <a:endParaRPr lang="en-US" sz="2400" dirty="0">
              <a:solidFill>
                <a:srgbClr val="10578C"/>
              </a:solidFill>
            </a:endParaRPr>
          </a:p>
          <a:p>
            <a:endParaRPr lang="en-US" sz="2400" dirty="0">
              <a:solidFill>
                <a:srgbClr val="10578C"/>
              </a:solidFill>
            </a:endParaRPr>
          </a:p>
        </p:txBody>
      </p:sp>
      <p:pic>
        <p:nvPicPr>
          <p:cNvPr id="7" name="Picture 6">
            <a:extLst>
              <a:ext uri="{FF2B5EF4-FFF2-40B4-BE49-F238E27FC236}">
                <a16:creationId xmlns:a16="http://schemas.microsoft.com/office/drawing/2014/main" xmlns="" id="{988E9C5D-80AD-45C7-9F49-0F8EA68B9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65" y="1681421"/>
            <a:ext cx="4063492" cy="4063492"/>
          </a:xfrm>
          <a:prstGeom prst="rect">
            <a:avLst/>
          </a:prstGeom>
        </p:spPr>
      </p:pic>
      <p:graphicFrame>
        <p:nvGraphicFramePr>
          <p:cNvPr id="14" name="Table 13">
            <a:extLst>
              <a:ext uri="{FF2B5EF4-FFF2-40B4-BE49-F238E27FC236}">
                <a16:creationId xmlns:a16="http://schemas.microsoft.com/office/drawing/2014/main" xmlns="" id="{A7946DE5-7A5B-461D-98E7-FAD7CB0777FB}"/>
              </a:ext>
            </a:extLst>
          </p:cNvPr>
          <p:cNvGraphicFramePr>
            <a:graphicFrameLocks noGrp="1"/>
          </p:cNvGraphicFramePr>
          <p:nvPr>
            <p:extLst>
              <p:ext uri="{D42A27DB-BD31-4B8C-83A1-F6EECF244321}">
                <p14:modId xmlns:p14="http://schemas.microsoft.com/office/powerpoint/2010/main" val="576805190"/>
              </p:ext>
            </p:extLst>
          </p:nvPr>
        </p:nvGraphicFramePr>
        <p:xfrm>
          <a:off x="5336485" y="4674611"/>
          <a:ext cx="5459436" cy="1148080"/>
        </p:xfrm>
        <a:graphic>
          <a:graphicData uri="http://schemas.openxmlformats.org/drawingml/2006/table">
            <a:tbl>
              <a:tblPr firstRow="1" bandRow="1">
                <a:tableStyleId>{5C22544A-7EE6-4342-B048-85BDC9FD1C3A}</a:tableStyleId>
              </a:tblPr>
              <a:tblGrid>
                <a:gridCol w="1819812">
                  <a:extLst>
                    <a:ext uri="{9D8B030D-6E8A-4147-A177-3AD203B41FA5}">
                      <a16:colId xmlns:a16="http://schemas.microsoft.com/office/drawing/2014/main" xmlns="" val="749126853"/>
                    </a:ext>
                  </a:extLst>
                </a:gridCol>
                <a:gridCol w="1819812">
                  <a:extLst>
                    <a:ext uri="{9D8B030D-6E8A-4147-A177-3AD203B41FA5}">
                      <a16:colId xmlns:a16="http://schemas.microsoft.com/office/drawing/2014/main" xmlns="" val="716657945"/>
                    </a:ext>
                  </a:extLst>
                </a:gridCol>
                <a:gridCol w="1819812">
                  <a:extLst>
                    <a:ext uri="{9D8B030D-6E8A-4147-A177-3AD203B41FA5}">
                      <a16:colId xmlns:a16="http://schemas.microsoft.com/office/drawing/2014/main" xmlns="" val="3190384755"/>
                    </a:ext>
                  </a:extLst>
                </a:gridCol>
              </a:tblGrid>
              <a:tr h="370840">
                <a:tc>
                  <a:txBody>
                    <a:bodyPr/>
                    <a:lstStyle/>
                    <a:p>
                      <a:pPr marL="0" algn="ctr" defTabSz="914400" rtl="0" eaLnBrk="1" latinLnBrk="0" hangingPunct="1"/>
                      <a:r>
                        <a:rPr lang="en-US" sz="1500" kern="1200" dirty="0">
                          <a:solidFill>
                            <a:schemeClr val="bg1"/>
                          </a:solidFill>
                          <a:latin typeface="+mn-lt"/>
                          <a:ea typeface="+mn-ea"/>
                          <a:cs typeface="+mn-cs"/>
                        </a:rPr>
                        <a:t>Duration</a:t>
                      </a:r>
                    </a:p>
                  </a:txBody>
                  <a:tcPr/>
                </a:tc>
                <a:tc>
                  <a:txBody>
                    <a:bodyPr/>
                    <a:lstStyle/>
                    <a:p>
                      <a:pPr marL="0" algn="ctr" defTabSz="914400" rtl="0" eaLnBrk="1" latinLnBrk="0" hangingPunct="1"/>
                      <a:r>
                        <a:rPr lang="en-US" sz="1500" kern="1200" dirty="0">
                          <a:solidFill>
                            <a:schemeClr val="bg1"/>
                          </a:solidFill>
                          <a:latin typeface="+mn-lt"/>
                          <a:ea typeface="+mn-ea"/>
                          <a:cs typeface="+mn-cs"/>
                        </a:rPr>
                        <a:t>Grade</a:t>
                      </a:r>
                    </a:p>
                  </a:txBody>
                  <a:tcPr/>
                </a:tc>
                <a:tc>
                  <a:txBody>
                    <a:bodyPr/>
                    <a:lstStyle/>
                    <a:p>
                      <a:pPr algn="ctr"/>
                      <a:r>
                        <a:rPr lang="en-US" sz="1500" dirty="0">
                          <a:solidFill>
                            <a:schemeClr val="bg1"/>
                          </a:solidFill>
                        </a:rPr>
                        <a:t>Process</a:t>
                      </a:r>
                    </a:p>
                  </a:txBody>
                  <a:tcPr/>
                </a:tc>
                <a:extLst>
                  <a:ext uri="{0D108BD9-81ED-4DB2-BD59-A6C34878D82A}">
                    <a16:rowId xmlns:a16="http://schemas.microsoft.com/office/drawing/2014/main" xmlns="" val="2393326515"/>
                  </a:ext>
                </a:extLst>
              </a:tr>
              <a:tr h="370840">
                <a:tc>
                  <a:txBody>
                    <a:bodyPr/>
                    <a:lstStyle/>
                    <a:p>
                      <a:pPr marL="0" algn="ctr" defTabSz="914400" rtl="0" eaLnBrk="1" latinLnBrk="0" hangingPunct="1"/>
                      <a:r>
                        <a:rPr lang="en-US" sz="1500" kern="1200" dirty="0">
                          <a:solidFill>
                            <a:srgbClr val="10578C"/>
                          </a:solidFill>
                          <a:latin typeface="+mn-lt"/>
                          <a:ea typeface="+mn-ea"/>
                          <a:cs typeface="+mn-cs"/>
                        </a:rPr>
                        <a:t>8 weeks – 2-4 hours per week</a:t>
                      </a:r>
                    </a:p>
                  </a:txBody>
                  <a:tcPr/>
                </a:tc>
                <a:tc>
                  <a:txBody>
                    <a:bodyPr/>
                    <a:lstStyle/>
                    <a:p>
                      <a:pPr marL="0" algn="ctr" defTabSz="914400" rtl="0" eaLnBrk="1" latinLnBrk="0" hangingPunct="1"/>
                      <a:r>
                        <a:rPr lang="en-US" sz="1500" kern="1200" dirty="0">
                          <a:solidFill>
                            <a:srgbClr val="10578C"/>
                          </a:solidFill>
                          <a:latin typeface="+mn-lt"/>
                          <a:ea typeface="+mn-ea"/>
                          <a:cs typeface="+mn-cs"/>
                        </a:rPr>
                        <a:t>Open to </a:t>
                      </a:r>
                      <a:r>
                        <a:rPr lang="en-US" sz="1500" kern="1200" dirty="0" smtClean="0">
                          <a:solidFill>
                            <a:srgbClr val="10578C"/>
                          </a:solidFill>
                          <a:latin typeface="+mn-lt"/>
                          <a:ea typeface="+mn-ea"/>
                          <a:cs typeface="+mn-cs"/>
                        </a:rPr>
                        <a:t>staff</a:t>
                      </a:r>
                      <a:r>
                        <a:rPr lang="en-US" sz="1500" kern="1200" baseline="0" dirty="0" smtClean="0">
                          <a:solidFill>
                            <a:srgbClr val="10578C"/>
                          </a:solidFill>
                          <a:latin typeface="+mn-lt"/>
                          <a:ea typeface="+mn-ea"/>
                          <a:cs typeface="+mn-cs"/>
                        </a:rPr>
                        <a:t> </a:t>
                      </a:r>
                      <a:r>
                        <a:rPr lang="en-US" sz="1500" kern="1200" dirty="0" smtClean="0">
                          <a:solidFill>
                            <a:srgbClr val="10578C"/>
                          </a:solidFill>
                          <a:latin typeface="+mn-lt"/>
                          <a:ea typeface="+mn-ea"/>
                          <a:cs typeface="+mn-cs"/>
                        </a:rPr>
                        <a:t> </a:t>
                      </a:r>
                      <a:r>
                        <a:rPr lang="en-US" sz="1500" kern="1200" dirty="0">
                          <a:solidFill>
                            <a:srgbClr val="10578C"/>
                          </a:solidFill>
                          <a:latin typeface="+mn-lt"/>
                          <a:ea typeface="+mn-ea"/>
                          <a:cs typeface="+mn-cs"/>
                        </a:rPr>
                        <a:t>at any grade</a:t>
                      </a:r>
                    </a:p>
                  </a:txBody>
                  <a:tcPr/>
                </a:tc>
                <a:tc>
                  <a:txBody>
                    <a:bodyPr/>
                    <a:lstStyle/>
                    <a:p>
                      <a:pPr algn="ctr"/>
                      <a:r>
                        <a:rPr lang="en-US" sz="1500" dirty="0">
                          <a:solidFill>
                            <a:srgbClr val="10578C"/>
                          </a:solidFill>
                        </a:rPr>
                        <a:t>Eligibility, Application and Supervisor Approvals</a:t>
                      </a:r>
                    </a:p>
                  </a:txBody>
                  <a:tcPr/>
                </a:tc>
                <a:extLst>
                  <a:ext uri="{0D108BD9-81ED-4DB2-BD59-A6C34878D82A}">
                    <a16:rowId xmlns:a16="http://schemas.microsoft.com/office/drawing/2014/main" xmlns="" val="992014022"/>
                  </a:ext>
                </a:extLst>
              </a:tr>
            </a:tbl>
          </a:graphicData>
        </a:graphic>
      </p:graphicFrame>
    </p:spTree>
    <p:extLst>
      <p:ext uri="{BB962C8B-B14F-4D97-AF65-F5344CB8AC3E}">
        <p14:creationId xmlns:p14="http://schemas.microsoft.com/office/powerpoint/2010/main" val="2679378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98905" y="875032"/>
            <a:ext cx="1440000" cy="523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556871" y="875031"/>
            <a:ext cx="1440000" cy="523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idx="4294967295"/>
          </p:nvPr>
        </p:nvSpPr>
        <p:spPr>
          <a:xfrm>
            <a:off x="75373" y="770970"/>
            <a:ext cx="8247063" cy="765175"/>
          </a:xfrm>
        </p:spPr>
        <p:txBody>
          <a:bodyPr>
            <a:normAutofit fontScale="90000"/>
          </a:bodyPr>
          <a:lstStyle/>
          <a:p>
            <a:r>
              <a:rPr lang="en-GB" b="1" dirty="0">
                <a:solidFill>
                  <a:srgbClr val="10578C"/>
                </a:solidFill>
              </a:rPr>
              <a:t>Talent Exchange Programme</a:t>
            </a:r>
            <a:r>
              <a:rPr lang="en-GB" b="1" dirty="0">
                <a:solidFill>
                  <a:schemeClr val="accent2"/>
                </a:solidFill>
              </a:rPr>
              <a:t/>
            </a:r>
            <a:br>
              <a:rPr lang="en-GB" b="1" dirty="0">
                <a:solidFill>
                  <a:schemeClr val="accent2"/>
                </a:solidFill>
              </a:rPr>
            </a:br>
            <a:r>
              <a:rPr lang="en-GB" sz="2800" b="1" dirty="0">
                <a:solidFill>
                  <a:schemeClr val="accent2"/>
                </a:solidFill>
              </a:rPr>
              <a:t/>
            </a:r>
            <a:br>
              <a:rPr lang="en-GB" sz="2800" b="1" dirty="0">
                <a:solidFill>
                  <a:schemeClr val="accent2"/>
                </a:solidFill>
              </a:rPr>
            </a:br>
            <a:endParaRPr lang="en-GB" sz="1800" b="1" dirty="0">
              <a:solidFill>
                <a:schemeClr val="accent2"/>
              </a:solidFill>
              <a:highlight>
                <a:srgbClr val="FFFF00"/>
              </a:highlight>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47</a:t>
            </a:fld>
            <a:endParaRPr lang="en-US"/>
          </a:p>
        </p:txBody>
      </p:sp>
      <p:graphicFrame>
        <p:nvGraphicFramePr>
          <p:cNvPr id="2" name="Diagram 1">
            <a:extLst>
              <a:ext uri="{FF2B5EF4-FFF2-40B4-BE49-F238E27FC236}">
                <a16:creationId xmlns:a16="http://schemas.microsoft.com/office/drawing/2014/main" xmlns="" id="{8A311914-A528-4028-9BF3-8B1590269EDF}"/>
              </a:ext>
            </a:extLst>
          </p:cNvPr>
          <p:cNvGraphicFramePr/>
          <p:nvPr>
            <p:extLst>
              <p:ext uri="{D42A27DB-BD31-4B8C-83A1-F6EECF244321}">
                <p14:modId xmlns:p14="http://schemas.microsoft.com/office/powerpoint/2010/main" val="3691449444"/>
              </p:ext>
            </p:extLst>
          </p:nvPr>
        </p:nvGraphicFramePr>
        <p:xfrm>
          <a:off x="-72439" y="1730401"/>
          <a:ext cx="6027763" cy="3977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xmlns="" id="{24B856DC-0B22-4ACC-A263-1A1C474347A9}"/>
              </a:ext>
            </a:extLst>
          </p:cNvPr>
          <p:cNvSpPr txBox="1"/>
          <p:nvPr/>
        </p:nvSpPr>
        <p:spPr>
          <a:xfrm>
            <a:off x="5638905" y="1209867"/>
            <a:ext cx="5638695" cy="3385542"/>
          </a:xfrm>
          <a:prstGeom prst="rect">
            <a:avLst/>
          </a:prstGeom>
          <a:noFill/>
        </p:spPr>
        <p:txBody>
          <a:bodyPr wrap="square" rtlCol="0">
            <a:spAutoFit/>
          </a:bodyPr>
          <a:lstStyle/>
          <a:p>
            <a:endParaRPr lang="en-US" dirty="0">
              <a:solidFill>
                <a:srgbClr val="10578C"/>
              </a:solidFill>
            </a:endParaRPr>
          </a:p>
          <a:p>
            <a:r>
              <a:rPr lang="en-US" sz="2800" dirty="0">
                <a:solidFill>
                  <a:srgbClr val="10578C"/>
                </a:solidFill>
              </a:rPr>
              <a:t>For a limited period of time, a  </a:t>
            </a:r>
            <a:r>
              <a:rPr lang="en-US" sz="2800" dirty="0" smtClean="0">
                <a:solidFill>
                  <a:srgbClr val="10578C"/>
                </a:solidFill>
              </a:rPr>
              <a:t>staff </a:t>
            </a:r>
            <a:r>
              <a:rPr lang="en-US" sz="2800" dirty="0">
                <a:solidFill>
                  <a:srgbClr val="10578C"/>
                </a:solidFill>
              </a:rPr>
              <a:t>member can exchange positions with </a:t>
            </a:r>
            <a:r>
              <a:rPr lang="en-US" sz="2800" dirty="0" smtClean="0">
                <a:solidFill>
                  <a:srgbClr val="10578C"/>
                </a:solidFill>
              </a:rPr>
              <a:t>a staff </a:t>
            </a:r>
            <a:r>
              <a:rPr lang="en-US" sz="2800" dirty="0">
                <a:solidFill>
                  <a:srgbClr val="10578C"/>
                </a:solidFill>
              </a:rPr>
              <a:t>member </a:t>
            </a:r>
            <a:r>
              <a:rPr lang="en-US" sz="2800" dirty="0" smtClean="0">
                <a:solidFill>
                  <a:srgbClr val="10578C"/>
                </a:solidFill>
              </a:rPr>
              <a:t> from another department to </a:t>
            </a:r>
            <a:r>
              <a:rPr lang="en-US" sz="2800" dirty="0">
                <a:solidFill>
                  <a:srgbClr val="10578C"/>
                </a:solidFill>
              </a:rPr>
              <a:t>enhance knowledge sharing and capacity building across multiple disciplines in the organization. </a:t>
            </a:r>
            <a:endParaRPr lang="en-US" sz="2800" dirty="0" smtClean="0">
              <a:solidFill>
                <a:srgbClr val="10578C"/>
              </a:solidFill>
            </a:endParaRPr>
          </a:p>
        </p:txBody>
      </p:sp>
      <p:pic>
        <p:nvPicPr>
          <p:cNvPr id="11" name="Graphic 10" descr="Man">
            <a:extLst>
              <a:ext uri="{FF2B5EF4-FFF2-40B4-BE49-F238E27FC236}">
                <a16:creationId xmlns:a16="http://schemas.microsoft.com/office/drawing/2014/main" xmlns="" id="{F448B70C-5066-4D42-9058-AA63C96F18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166317" y="3403029"/>
            <a:ext cx="1166446" cy="1166446"/>
          </a:xfrm>
          <a:prstGeom prst="rect">
            <a:avLst/>
          </a:prstGeom>
        </p:spPr>
      </p:pic>
      <p:pic>
        <p:nvPicPr>
          <p:cNvPr id="13" name="Graphic 12" descr="Woman">
            <a:extLst>
              <a:ext uri="{FF2B5EF4-FFF2-40B4-BE49-F238E27FC236}">
                <a16:creationId xmlns:a16="http://schemas.microsoft.com/office/drawing/2014/main" xmlns="" id="{C8D3A8F7-5614-460D-8C88-D60F555966F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515374" y="2765505"/>
            <a:ext cx="1275049" cy="1275049"/>
          </a:xfrm>
          <a:prstGeom prst="rect">
            <a:avLst/>
          </a:prstGeom>
        </p:spPr>
      </p:pic>
      <p:graphicFrame>
        <p:nvGraphicFramePr>
          <p:cNvPr id="17" name="Table 16">
            <a:extLst>
              <a:ext uri="{FF2B5EF4-FFF2-40B4-BE49-F238E27FC236}">
                <a16:creationId xmlns:a16="http://schemas.microsoft.com/office/drawing/2014/main" xmlns="" id="{3C2CAEE1-6E7A-4901-8F2E-8362DFED6236}"/>
              </a:ext>
            </a:extLst>
          </p:cNvPr>
          <p:cNvGraphicFramePr>
            <a:graphicFrameLocks noGrp="1"/>
          </p:cNvGraphicFramePr>
          <p:nvPr>
            <p:extLst>
              <p:ext uri="{D42A27DB-BD31-4B8C-83A1-F6EECF244321}">
                <p14:modId xmlns:p14="http://schemas.microsoft.com/office/powerpoint/2010/main" val="3952351753"/>
              </p:ext>
            </p:extLst>
          </p:nvPr>
        </p:nvGraphicFramePr>
        <p:xfrm>
          <a:off x="5728534" y="4703061"/>
          <a:ext cx="5459436" cy="1102360"/>
        </p:xfrm>
        <a:graphic>
          <a:graphicData uri="http://schemas.openxmlformats.org/drawingml/2006/table">
            <a:tbl>
              <a:tblPr firstRow="1" bandRow="1">
                <a:tableStyleId>{5C22544A-7EE6-4342-B048-85BDC9FD1C3A}</a:tableStyleId>
              </a:tblPr>
              <a:tblGrid>
                <a:gridCol w="1819812">
                  <a:extLst>
                    <a:ext uri="{9D8B030D-6E8A-4147-A177-3AD203B41FA5}">
                      <a16:colId xmlns:a16="http://schemas.microsoft.com/office/drawing/2014/main" xmlns="" val="749126853"/>
                    </a:ext>
                  </a:extLst>
                </a:gridCol>
                <a:gridCol w="1819812">
                  <a:extLst>
                    <a:ext uri="{9D8B030D-6E8A-4147-A177-3AD203B41FA5}">
                      <a16:colId xmlns:a16="http://schemas.microsoft.com/office/drawing/2014/main" xmlns="" val="716657945"/>
                    </a:ext>
                  </a:extLst>
                </a:gridCol>
                <a:gridCol w="1819812">
                  <a:extLst>
                    <a:ext uri="{9D8B030D-6E8A-4147-A177-3AD203B41FA5}">
                      <a16:colId xmlns:a16="http://schemas.microsoft.com/office/drawing/2014/main" xmlns="" val="3190384755"/>
                    </a:ext>
                  </a:extLst>
                </a:gridCol>
              </a:tblGrid>
              <a:tr h="370840">
                <a:tc>
                  <a:txBody>
                    <a:bodyPr/>
                    <a:lstStyle/>
                    <a:p>
                      <a:pPr algn="ctr"/>
                      <a:r>
                        <a:rPr lang="en-US" sz="1400" dirty="0"/>
                        <a:t>Duration</a:t>
                      </a:r>
                    </a:p>
                  </a:txBody>
                  <a:tcPr/>
                </a:tc>
                <a:tc>
                  <a:txBody>
                    <a:bodyPr/>
                    <a:lstStyle/>
                    <a:p>
                      <a:pPr algn="ctr"/>
                      <a:r>
                        <a:rPr lang="en-US" sz="1400" dirty="0"/>
                        <a:t>Grades</a:t>
                      </a:r>
                    </a:p>
                  </a:txBody>
                  <a:tcPr/>
                </a:tc>
                <a:tc>
                  <a:txBody>
                    <a:bodyPr/>
                    <a:lstStyle/>
                    <a:p>
                      <a:pPr algn="ctr"/>
                      <a:r>
                        <a:rPr lang="en-US" sz="1400" dirty="0"/>
                        <a:t>Process</a:t>
                      </a:r>
                    </a:p>
                  </a:txBody>
                  <a:tcPr/>
                </a:tc>
                <a:extLst>
                  <a:ext uri="{0D108BD9-81ED-4DB2-BD59-A6C34878D82A}">
                    <a16:rowId xmlns:a16="http://schemas.microsoft.com/office/drawing/2014/main" xmlns="" val="2393326515"/>
                  </a:ext>
                </a:extLst>
              </a:tr>
              <a:tr h="370840">
                <a:tc>
                  <a:txBody>
                    <a:bodyPr/>
                    <a:lstStyle/>
                    <a:p>
                      <a:pPr algn="ctr"/>
                      <a:r>
                        <a:rPr lang="en-US" sz="1400" dirty="0">
                          <a:solidFill>
                            <a:srgbClr val="10578C"/>
                          </a:solidFill>
                        </a:rPr>
                        <a:t>4-12 weeks</a:t>
                      </a:r>
                    </a:p>
                  </a:txBody>
                  <a:tcPr/>
                </a:tc>
                <a:tc>
                  <a:txBody>
                    <a:bodyPr/>
                    <a:lstStyle/>
                    <a:p>
                      <a:pPr algn="ctr"/>
                      <a:r>
                        <a:rPr lang="en-US" sz="1400" dirty="0">
                          <a:solidFill>
                            <a:srgbClr val="10578C"/>
                          </a:solidFill>
                        </a:rPr>
                        <a:t>G6-P5</a:t>
                      </a:r>
                    </a:p>
                  </a:txBody>
                  <a:tcPr/>
                </a:tc>
                <a:tc>
                  <a:txBody>
                    <a:bodyPr/>
                    <a:lstStyle/>
                    <a:p>
                      <a:pPr algn="ctr"/>
                      <a:r>
                        <a:rPr lang="en-US" sz="1400" dirty="0">
                          <a:solidFill>
                            <a:srgbClr val="10578C"/>
                          </a:solidFill>
                        </a:rPr>
                        <a:t>Eligibility, Application and Supervisor Approvals</a:t>
                      </a:r>
                    </a:p>
                  </a:txBody>
                  <a:tcPr/>
                </a:tc>
                <a:extLst>
                  <a:ext uri="{0D108BD9-81ED-4DB2-BD59-A6C34878D82A}">
                    <a16:rowId xmlns:a16="http://schemas.microsoft.com/office/drawing/2014/main" xmlns="" val="992014022"/>
                  </a:ext>
                </a:extLst>
              </a:tr>
            </a:tbl>
          </a:graphicData>
        </a:graphic>
      </p:graphicFrame>
    </p:spTree>
    <p:extLst>
      <p:ext uri="{BB962C8B-B14F-4D97-AF65-F5344CB8AC3E}">
        <p14:creationId xmlns:p14="http://schemas.microsoft.com/office/powerpoint/2010/main" val="348442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DFB3887-9E20-41C2-8532-9F349F9D09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Layer>
                </a14:imgProps>
              </a:ext>
            </a:extLst>
          </a:blip>
          <a:stretch>
            <a:fillRect/>
          </a:stretch>
        </p:blipFill>
        <p:spPr>
          <a:xfrm>
            <a:off x="1239596" y="2663"/>
            <a:ext cx="8594640" cy="6322019"/>
          </a:xfrm>
          <a:prstGeom prst="rect">
            <a:avLst/>
          </a:prstGeom>
        </p:spPr>
      </p:pic>
      <p:sp>
        <p:nvSpPr>
          <p:cNvPr id="2" name="Slide Number Placeholder 1"/>
          <p:cNvSpPr>
            <a:spLocks noGrp="1"/>
          </p:cNvSpPr>
          <p:nvPr>
            <p:ph type="sldNum" sz="quarter" idx="12"/>
          </p:nvPr>
        </p:nvSpPr>
        <p:spPr/>
        <p:txBody>
          <a:bodyPr/>
          <a:lstStyle/>
          <a:p>
            <a:fld id="{C8F14D4C-F581-4563-93DC-771400C929D8}" type="slidenum">
              <a:rPr lang="en-US" smtClean="0"/>
              <a:t>5</a:t>
            </a:fld>
            <a:endParaRPr lang="en-US"/>
          </a:p>
        </p:txBody>
      </p:sp>
      <p:sp>
        <p:nvSpPr>
          <p:cNvPr id="4" name="Title 3"/>
          <p:cNvSpPr txBox="1">
            <a:spLocks/>
          </p:cNvSpPr>
          <p:nvPr/>
        </p:nvSpPr>
        <p:spPr>
          <a:xfrm>
            <a:off x="99205" y="26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pic>
        <p:nvPicPr>
          <p:cNvPr id="19" name="Picture 18"/>
          <p:cNvPicPr>
            <a:picLocks noChangeAspect="1"/>
          </p:cNvPicPr>
          <p:nvPr/>
        </p:nvPicPr>
        <p:blipFill>
          <a:blip r:embed="rId5"/>
          <a:stretch>
            <a:fillRect/>
          </a:stretch>
        </p:blipFill>
        <p:spPr>
          <a:xfrm>
            <a:off x="7941602" y="4049108"/>
            <a:ext cx="581021" cy="376706"/>
          </a:xfrm>
          <a:prstGeom prst="rect">
            <a:avLst/>
          </a:prstGeom>
        </p:spPr>
      </p:pic>
      <p:pic>
        <p:nvPicPr>
          <p:cNvPr id="20" name="Picture 19"/>
          <p:cNvPicPr>
            <a:picLocks noChangeAspect="1"/>
          </p:cNvPicPr>
          <p:nvPr/>
        </p:nvPicPr>
        <p:blipFill>
          <a:blip r:embed="rId5"/>
          <a:stretch>
            <a:fillRect/>
          </a:stretch>
        </p:blipFill>
        <p:spPr>
          <a:xfrm>
            <a:off x="4226258" y="5025497"/>
            <a:ext cx="499041" cy="323554"/>
          </a:xfrm>
          <a:prstGeom prst="rect">
            <a:avLst/>
          </a:prstGeom>
        </p:spPr>
      </p:pic>
      <p:pic>
        <p:nvPicPr>
          <p:cNvPr id="21" name="Picture 20"/>
          <p:cNvPicPr>
            <a:picLocks noChangeAspect="1"/>
          </p:cNvPicPr>
          <p:nvPr/>
        </p:nvPicPr>
        <p:blipFill>
          <a:blip r:embed="rId5"/>
          <a:stretch>
            <a:fillRect/>
          </a:stretch>
        </p:blipFill>
        <p:spPr>
          <a:xfrm>
            <a:off x="9946063" y="5715702"/>
            <a:ext cx="382322" cy="247879"/>
          </a:xfrm>
          <a:prstGeom prst="rect">
            <a:avLst/>
          </a:prstGeom>
        </p:spPr>
      </p:pic>
      <p:sp>
        <p:nvSpPr>
          <p:cNvPr id="5" name="TextBox 4"/>
          <p:cNvSpPr txBox="1"/>
          <p:nvPr/>
        </p:nvSpPr>
        <p:spPr>
          <a:xfrm>
            <a:off x="6224849" y="3144668"/>
            <a:ext cx="449580" cy="369332"/>
          </a:xfrm>
          <a:prstGeom prst="rect">
            <a:avLst/>
          </a:prstGeom>
          <a:solidFill>
            <a:schemeClr val="bg1"/>
          </a:solidFill>
        </p:spPr>
        <p:txBody>
          <a:bodyPr wrap="square" rtlCol="0">
            <a:spAutoFit/>
          </a:bodyPr>
          <a:lstStyle/>
          <a:p>
            <a:endParaRPr lang="en-US"/>
          </a:p>
        </p:txBody>
      </p:sp>
      <p:sp>
        <p:nvSpPr>
          <p:cNvPr id="7" name="TextBox 6"/>
          <p:cNvSpPr txBox="1"/>
          <p:nvPr/>
        </p:nvSpPr>
        <p:spPr>
          <a:xfrm>
            <a:off x="9066726" y="2128709"/>
            <a:ext cx="257578" cy="162163"/>
          </a:xfrm>
          <a:prstGeom prst="rect">
            <a:avLst/>
          </a:prstGeom>
          <a:solidFill>
            <a:schemeClr val="bg1"/>
          </a:solidFill>
        </p:spPr>
        <p:txBody>
          <a:bodyPr wrap="square" rtlCol="0">
            <a:spAutoFit/>
          </a:bodyPr>
          <a:lstStyle/>
          <a:p>
            <a:endParaRPr lang="en-US"/>
          </a:p>
        </p:txBody>
      </p:sp>
      <p:sp>
        <p:nvSpPr>
          <p:cNvPr id="11" name="TextBox 10"/>
          <p:cNvSpPr txBox="1"/>
          <p:nvPr/>
        </p:nvSpPr>
        <p:spPr>
          <a:xfrm>
            <a:off x="4972267" y="3599633"/>
            <a:ext cx="218941" cy="369332"/>
          </a:xfrm>
          <a:prstGeom prst="rect">
            <a:avLst/>
          </a:prstGeom>
          <a:solidFill>
            <a:schemeClr val="bg1"/>
          </a:solidFill>
        </p:spPr>
        <p:txBody>
          <a:bodyPr wrap="square" rtlCol="0">
            <a:spAutoFit/>
          </a:bodyPr>
          <a:lstStyle/>
          <a:p>
            <a:endParaRPr lang="en-US"/>
          </a:p>
        </p:txBody>
      </p:sp>
      <p:sp>
        <p:nvSpPr>
          <p:cNvPr id="22" name="Title 3"/>
          <p:cNvSpPr txBox="1">
            <a:spLocks/>
          </p:cNvSpPr>
          <p:nvPr/>
        </p:nvSpPr>
        <p:spPr>
          <a:xfrm>
            <a:off x="251605" y="1550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pic>
        <p:nvPicPr>
          <p:cNvPr id="12" name="Picture 11">
            <a:extLst>
              <a:ext uri="{FF2B5EF4-FFF2-40B4-BE49-F238E27FC236}">
                <a16:creationId xmlns="" xmlns:a16="http://schemas.microsoft.com/office/drawing/2014/main" id="{FE14A2AB-9573-4383-9F13-D3E262F405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8037" y="2663"/>
            <a:ext cx="2312670" cy="2312670"/>
          </a:xfrm>
          <a:prstGeom prst="rect">
            <a:avLst/>
          </a:prstGeom>
        </p:spPr>
      </p:pic>
      <p:sp>
        <p:nvSpPr>
          <p:cNvPr id="14" name="TextBox 13">
            <a:extLst>
              <a:ext uri="{FF2B5EF4-FFF2-40B4-BE49-F238E27FC236}">
                <a16:creationId xmlns="" xmlns:a16="http://schemas.microsoft.com/office/drawing/2014/main" id="{2A31A820-51F2-47C0-AED5-293B4B866AC8}"/>
              </a:ext>
            </a:extLst>
          </p:cNvPr>
          <p:cNvSpPr txBox="1"/>
          <p:nvPr/>
        </p:nvSpPr>
        <p:spPr>
          <a:xfrm>
            <a:off x="1169556" y="118494"/>
            <a:ext cx="3525203" cy="383200"/>
          </a:xfrm>
          <a:prstGeom prst="rect">
            <a:avLst/>
          </a:prstGeom>
          <a:solidFill>
            <a:schemeClr val="bg1"/>
          </a:solidFill>
        </p:spPr>
        <p:txBody>
          <a:bodyPr wrap="square" rtlCol="0">
            <a:spAutoFit/>
          </a:bodyPr>
          <a:lstStyle/>
          <a:p>
            <a:endParaRPr lang="en-US"/>
          </a:p>
        </p:txBody>
      </p:sp>
      <p:sp>
        <p:nvSpPr>
          <p:cNvPr id="24" name="Rectangle 23"/>
          <p:cNvSpPr/>
          <p:nvPr/>
        </p:nvSpPr>
        <p:spPr>
          <a:xfrm>
            <a:off x="147286" y="178679"/>
            <a:ext cx="6326284" cy="725711"/>
          </a:xfrm>
          <a:prstGeom prst="rect">
            <a:avLst/>
          </a:prstGeom>
        </p:spPr>
        <p:txBody>
          <a:bodyPr wrap="none">
            <a:spAutoFit/>
          </a:bodyPr>
          <a:lstStyle/>
          <a:p>
            <a:pPr>
              <a:lnSpc>
                <a:spcPct val="85000"/>
              </a:lnSpc>
              <a:spcBef>
                <a:spcPct val="0"/>
              </a:spcBef>
            </a:pPr>
            <a:r>
              <a:rPr lang="en-US" sz="4800" b="1" spc="-50" dirty="0">
                <a:solidFill>
                  <a:srgbClr val="002060"/>
                </a:solidFill>
                <a:latin typeface="+mj-lt"/>
              </a:rPr>
              <a:t>Changes in the Workplace</a:t>
            </a:r>
            <a:endParaRPr lang="en-US" sz="2800" b="1" spc="-50" dirty="0">
              <a:solidFill>
                <a:srgbClr val="002060"/>
              </a:solidFill>
              <a:latin typeface="+mj-lt"/>
            </a:endParaRPr>
          </a:p>
        </p:txBody>
      </p:sp>
    </p:spTree>
    <p:extLst>
      <p:ext uri="{BB962C8B-B14F-4D97-AF65-F5344CB8AC3E}">
        <p14:creationId xmlns:p14="http://schemas.microsoft.com/office/powerpoint/2010/main" val="3571648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8F14D4C-F581-4563-93DC-771400C929D8}" type="slidenum">
              <a:rPr lang="en-US" smtClean="0"/>
              <a:t>6</a:t>
            </a:fld>
            <a:endParaRPr lang="en-US"/>
          </a:p>
        </p:txBody>
      </p:sp>
      <p:sp>
        <p:nvSpPr>
          <p:cNvPr id="4" name="Title 3"/>
          <p:cNvSpPr txBox="1">
            <a:spLocks/>
          </p:cNvSpPr>
          <p:nvPr/>
        </p:nvSpPr>
        <p:spPr>
          <a:xfrm>
            <a:off x="99205" y="26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pic>
        <p:nvPicPr>
          <p:cNvPr id="19" name="Picture 18"/>
          <p:cNvPicPr>
            <a:picLocks noChangeAspect="1"/>
          </p:cNvPicPr>
          <p:nvPr/>
        </p:nvPicPr>
        <p:blipFill>
          <a:blip r:embed="rId3"/>
          <a:stretch>
            <a:fillRect/>
          </a:stretch>
        </p:blipFill>
        <p:spPr>
          <a:xfrm>
            <a:off x="7941602" y="4049108"/>
            <a:ext cx="581021" cy="376706"/>
          </a:xfrm>
          <a:prstGeom prst="rect">
            <a:avLst/>
          </a:prstGeom>
        </p:spPr>
      </p:pic>
      <p:pic>
        <p:nvPicPr>
          <p:cNvPr id="20" name="Picture 19"/>
          <p:cNvPicPr>
            <a:picLocks noChangeAspect="1"/>
          </p:cNvPicPr>
          <p:nvPr/>
        </p:nvPicPr>
        <p:blipFill>
          <a:blip r:embed="rId3"/>
          <a:stretch>
            <a:fillRect/>
          </a:stretch>
        </p:blipFill>
        <p:spPr>
          <a:xfrm>
            <a:off x="4226258" y="5025497"/>
            <a:ext cx="499041" cy="323554"/>
          </a:xfrm>
          <a:prstGeom prst="rect">
            <a:avLst/>
          </a:prstGeom>
        </p:spPr>
      </p:pic>
      <p:pic>
        <p:nvPicPr>
          <p:cNvPr id="21" name="Picture 20"/>
          <p:cNvPicPr>
            <a:picLocks noChangeAspect="1"/>
          </p:cNvPicPr>
          <p:nvPr/>
        </p:nvPicPr>
        <p:blipFill>
          <a:blip r:embed="rId3"/>
          <a:stretch>
            <a:fillRect/>
          </a:stretch>
        </p:blipFill>
        <p:spPr>
          <a:xfrm>
            <a:off x="9946063" y="5715702"/>
            <a:ext cx="382322" cy="247879"/>
          </a:xfrm>
          <a:prstGeom prst="rect">
            <a:avLst/>
          </a:prstGeom>
        </p:spPr>
      </p:pic>
      <p:sp>
        <p:nvSpPr>
          <p:cNvPr id="5" name="TextBox 4"/>
          <p:cNvSpPr txBox="1"/>
          <p:nvPr/>
        </p:nvSpPr>
        <p:spPr>
          <a:xfrm>
            <a:off x="6224849" y="3144668"/>
            <a:ext cx="449580" cy="369332"/>
          </a:xfrm>
          <a:prstGeom prst="rect">
            <a:avLst/>
          </a:prstGeom>
          <a:solidFill>
            <a:schemeClr val="bg1"/>
          </a:solidFill>
        </p:spPr>
        <p:txBody>
          <a:bodyPr wrap="square" rtlCol="0">
            <a:spAutoFit/>
          </a:bodyPr>
          <a:lstStyle/>
          <a:p>
            <a:endParaRPr lang="en-US"/>
          </a:p>
        </p:txBody>
      </p:sp>
      <p:sp>
        <p:nvSpPr>
          <p:cNvPr id="7" name="TextBox 6"/>
          <p:cNvSpPr txBox="1"/>
          <p:nvPr/>
        </p:nvSpPr>
        <p:spPr>
          <a:xfrm>
            <a:off x="9066726" y="2128709"/>
            <a:ext cx="257578" cy="162163"/>
          </a:xfrm>
          <a:prstGeom prst="rect">
            <a:avLst/>
          </a:prstGeom>
          <a:solidFill>
            <a:schemeClr val="bg1"/>
          </a:solidFill>
        </p:spPr>
        <p:txBody>
          <a:bodyPr wrap="square" rtlCol="0">
            <a:spAutoFit/>
          </a:bodyPr>
          <a:lstStyle/>
          <a:p>
            <a:endParaRPr lang="en-US"/>
          </a:p>
        </p:txBody>
      </p:sp>
      <p:sp>
        <p:nvSpPr>
          <p:cNvPr id="11" name="TextBox 10"/>
          <p:cNvSpPr txBox="1"/>
          <p:nvPr/>
        </p:nvSpPr>
        <p:spPr>
          <a:xfrm>
            <a:off x="4972267" y="3599633"/>
            <a:ext cx="218941" cy="369332"/>
          </a:xfrm>
          <a:prstGeom prst="rect">
            <a:avLst/>
          </a:prstGeom>
          <a:solidFill>
            <a:schemeClr val="bg1"/>
          </a:solidFill>
        </p:spPr>
        <p:txBody>
          <a:bodyPr wrap="square" rtlCol="0">
            <a:spAutoFit/>
          </a:bodyPr>
          <a:lstStyle/>
          <a:p>
            <a:endParaRPr lang="en-US"/>
          </a:p>
        </p:txBody>
      </p:sp>
      <p:sp>
        <p:nvSpPr>
          <p:cNvPr id="22" name="Title 3"/>
          <p:cNvSpPr txBox="1">
            <a:spLocks/>
          </p:cNvSpPr>
          <p:nvPr/>
        </p:nvSpPr>
        <p:spPr>
          <a:xfrm>
            <a:off x="251605" y="1550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sp>
        <p:nvSpPr>
          <p:cNvPr id="14" name="TextBox 13">
            <a:extLst>
              <a:ext uri="{FF2B5EF4-FFF2-40B4-BE49-F238E27FC236}">
                <a16:creationId xmlns="" xmlns:a16="http://schemas.microsoft.com/office/drawing/2014/main" id="{2A31A820-51F2-47C0-AED5-293B4B866AC8}"/>
              </a:ext>
            </a:extLst>
          </p:cNvPr>
          <p:cNvSpPr txBox="1"/>
          <p:nvPr/>
        </p:nvSpPr>
        <p:spPr>
          <a:xfrm>
            <a:off x="1169556" y="118494"/>
            <a:ext cx="3525203" cy="383200"/>
          </a:xfrm>
          <a:prstGeom prst="rect">
            <a:avLst/>
          </a:prstGeom>
          <a:solidFill>
            <a:schemeClr val="bg1"/>
          </a:solidFill>
        </p:spPr>
        <p:txBody>
          <a:bodyPr wrap="square" rtlCol="0">
            <a:spAutoFit/>
          </a:bodyPr>
          <a:lstStyle/>
          <a:p>
            <a:endParaRPr lang="en-US"/>
          </a:p>
        </p:txBody>
      </p:sp>
      <p:sp>
        <p:nvSpPr>
          <p:cNvPr id="24" name="Rectangle 23"/>
          <p:cNvSpPr/>
          <p:nvPr/>
        </p:nvSpPr>
        <p:spPr>
          <a:xfrm>
            <a:off x="147286" y="178679"/>
            <a:ext cx="5275098" cy="615553"/>
          </a:xfrm>
          <a:prstGeom prst="rect">
            <a:avLst/>
          </a:prstGeom>
        </p:spPr>
        <p:txBody>
          <a:bodyPr wrap="none">
            <a:spAutoFit/>
          </a:bodyPr>
          <a:lstStyle/>
          <a:p>
            <a:pPr>
              <a:lnSpc>
                <a:spcPct val="85000"/>
              </a:lnSpc>
              <a:spcBef>
                <a:spcPct val="0"/>
              </a:spcBef>
            </a:pPr>
            <a:r>
              <a:rPr lang="en-US" sz="4000" b="1" spc="-50" dirty="0">
                <a:solidFill>
                  <a:srgbClr val="002060"/>
                </a:solidFill>
                <a:latin typeface="+mj-lt"/>
              </a:rPr>
              <a:t>Changes in the </a:t>
            </a:r>
            <a:r>
              <a:rPr lang="en-US" sz="4000" b="1" spc="-50" dirty="0" smtClean="0">
                <a:solidFill>
                  <a:srgbClr val="002060"/>
                </a:solidFill>
                <a:latin typeface="+mj-lt"/>
              </a:rPr>
              <a:t>Workplace</a:t>
            </a:r>
            <a:endParaRPr lang="en-US" sz="4000" b="1" spc="-50" dirty="0">
              <a:solidFill>
                <a:srgbClr val="002060"/>
              </a:solidFill>
              <a:latin typeface="+mj-lt"/>
            </a:endParaRPr>
          </a:p>
        </p:txBody>
      </p:sp>
      <p:pic>
        <p:nvPicPr>
          <p:cNvPr id="9" name="Picture 8">
            <a:extLst>
              <a:ext uri="{FF2B5EF4-FFF2-40B4-BE49-F238E27FC236}">
                <a16:creationId xmlns="" xmlns:a16="http://schemas.microsoft.com/office/drawing/2014/main" id="{A54D8667-7765-4D23-A8B6-C9412A7B882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25635" y="1565880"/>
            <a:ext cx="5657796" cy="4007605"/>
          </a:xfrm>
          <a:prstGeom prst="rect">
            <a:avLst/>
          </a:prstGeom>
        </p:spPr>
      </p:pic>
      <p:pic>
        <p:nvPicPr>
          <p:cNvPr id="13" name="Picture 12">
            <a:extLst>
              <a:ext uri="{FF2B5EF4-FFF2-40B4-BE49-F238E27FC236}">
                <a16:creationId xmlns="" xmlns:a16="http://schemas.microsoft.com/office/drawing/2014/main" id="{CD844CCA-5AE6-48AA-957A-2E0DEB05208C}"/>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5789257" y="1536090"/>
            <a:ext cx="6277799" cy="4037395"/>
          </a:xfrm>
          <a:prstGeom prst="rect">
            <a:avLst/>
          </a:prstGeom>
        </p:spPr>
      </p:pic>
      <p:pic>
        <p:nvPicPr>
          <p:cNvPr id="16" name="Picture 15">
            <a:extLst>
              <a:ext uri="{FF2B5EF4-FFF2-40B4-BE49-F238E27FC236}">
                <a16:creationId xmlns="" xmlns:a16="http://schemas.microsoft.com/office/drawing/2014/main" id="{AB6F3829-850B-46BD-A22D-0E2CEE2134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8385" y="183899"/>
            <a:ext cx="1705083" cy="1279714"/>
          </a:xfrm>
          <a:prstGeom prst="rect">
            <a:avLst/>
          </a:prstGeom>
        </p:spPr>
      </p:pic>
      <p:sp>
        <p:nvSpPr>
          <p:cNvPr id="23" name="Oval 22">
            <a:extLst>
              <a:ext uri="{FF2B5EF4-FFF2-40B4-BE49-F238E27FC236}">
                <a16:creationId xmlns="" xmlns:a16="http://schemas.microsoft.com/office/drawing/2014/main" id="{A4A22C79-E0C8-4B68-B024-178E3D7B8F9B}"/>
              </a:ext>
            </a:extLst>
          </p:cNvPr>
          <p:cNvSpPr/>
          <p:nvPr/>
        </p:nvSpPr>
        <p:spPr>
          <a:xfrm>
            <a:off x="1746354" y="2317515"/>
            <a:ext cx="734518" cy="27169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F81DEB5A-AE67-456E-87FA-66DBD735CDF0}"/>
              </a:ext>
            </a:extLst>
          </p:cNvPr>
          <p:cNvSpPr/>
          <p:nvPr/>
        </p:nvSpPr>
        <p:spPr>
          <a:xfrm>
            <a:off x="5422384" y="1565880"/>
            <a:ext cx="4253276" cy="513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930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8F14D4C-F581-4563-93DC-771400C929D8}" type="slidenum">
              <a:rPr lang="en-US" smtClean="0"/>
              <a:t>7</a:t>
            </a:fld>
            <a:endParaRPr lang="en-US"/>
          </a:p>
        </p:txBody>
      </p:sp>
      <p:sp>
        <p:nvSpPr>
          <p:cNvPr id="4" name="Title 3"/>
          <p:cNvSpPr txBox="1">
            <a:spLocks/>
          </p:cNvSpPr>
          <p:nvPr/>
        </p:nvSpPr>
        <p:spPr>
          <a:xfrm>
            <a:off x="99205" y="26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pic>
        <p:nvPicPr>
          <p:cNvPr id="19" name="Picture 18"/>
          <p:cNvPicPr>
            <a:picLocks noChangeAspect="1"/>
          </p:cNvPicPr>
          <p:nvPr/>
        </p:nvPicPr>
        <p:blipFill>
          <a:blip r:embed="rId3"/>
          <a:stretch>
            <a:fillRect/>
          </a:stretch>
        </p:blipFill>
        <p:spPr>
          <a:xfrm>
            <a:off x="7941602" y="4049108"/>
            <a:ext cx="581021" cy="376706"/>
          </a:xfrm>
          <a:prstGeom prst="rect">
            <a:avLst/>
          </a:prstGeom>
        </p:spPr>
      </p:pic>
      <p:pic>
        <p:nvPicPr>
          <p:cNvPr id="20" name="Picture 19"/>
          <p:cNvPicPr>
            <a:picLocks noChangeAspect="1"/>
          </p:cNvPicPr>
          <p:nvPr/>
        </p:nvPicPr>
        <p:blipFill>
          <a:blip r:embed="rId3"/>
          <a:stretch>
            <a:fillRect/>
          </a:stretch>
        </p:blipFill>
        <p:spPr>
          <a:xfrm>
            <a:off x="4226258" y="5025497"/>
            <a:ext cx="499041" cy="323554"/>
          </a:xfrm>
          <a:prstGeom prst="rect">
            <a:avLst/>
          </a:prstGeom>
        </p:spPr>
      </p:pic>
      <p:pic>
        <p:nvPicPr>
          <p:cNvPr id="21" name="Picture 20"/>
          <p:cNvPicPr>
            <a:picLocks noChangeAspect="1"/>
          </p:cNvPicPr>
          <p:nvPr/>
        </p:nvPicPr>
        <p:blipFill>
          <a:blip r:embed="rId3"/>
          <a:stretch>
            <a:fillRect/>
          </a:stretch>
        </p:blipFill>
        <p:spPr>
          <a:xfrm>
            <a:off x="9946063" y="5715702"/>
            <a:ext cx="382322" cy="247879"/>
          </a:xfrm>
          <a:prstGeom prst="rect">
            <a:avLst/>
          </a:prstGeom>
        </p:spPr>
      </p:pic>
      <p:sp>
        <p:nvSpPr>
          <p:cNvPr id="5" name="TextBox 4"/>
          <p:cNvSpPr txBox="1"/>
          <p:nvPr/>
        </p:nvSpPr>
        <p:spPr>
          <a:xfrm>
            <a:off x="6224849" y="3144668"/>
            <a:ext cx="449580" cy="369332"/>
          </a:xfrm>
          <a:prstGeom prst="rect">
            <a:avLst/>
          </a:prstGeom>
          <a:solidFill>
            <a:schemeClr val="bg1"/>
          </a:solidFill>
        </p:spPr>
        <p:txBody>
          <a:bodyPr wrap="square" rtlCol="0">
            <a:spAutoFit/>
          </a:bodyPr>
          <a:lstStyle/>
          <a:p>
            <a:endParaRPr lang="en-US"/>
          </a:p>
        </p:txBody>
      </p:sp>
      <p:sp>
        <p:nvSpPr>
          <p:cNvPr id="7" name="TextBox 6"/>
          <p:cNvSpPr txBox="1"/>
          <p:nvPr/>
        </p:nvSpPr>
        <p:spPr>
          <a:xfrm>
            <a:off x="9066726" y="2128709"/>
            <a:ext cx="257578" cy="162163"/>
          </a:xfrm>
          <a:prstGeom prst="rect">
            <a:avLst/>
          </a:prstGeom>
          <a:solidFill>
            <a:schemeClr val="bg1"/>
          </a:solidFill>
        </p:spPr>
        <p:txBody>
          <a:bodyPr wrap="square" rtlCol="0">
            <a:spAutoFit/>
          </a:bodyPr>
          <a:lstStyle/>
          <a:p>
            <a:endParaRPr lang="en-US"/>
          </a:p>
        </p:txBody>
      </p:sp>
      <p:sp>
        <p:nvSpPr>
          <p:cNvPr id="11" name="TextBox 10"/>
          <p:cNvSpPr txBox="1"/>
          <p:nvPr/>
        </p:nvSpPr>
        <p:spPr>
          <a:xfrm>
            <a:off x="4972267" y="3599633"/>
            <a:ext cx="218941" cy="369332"/>
          </a:xfrm>
          <a:prstGeom prst="rect">
            <a:avLst/>
          </a:prstGeom>
          <a:solidFill>
            <a:schemeClr val="bg1"/>
          </a:solidFill>
        </p:spPr>
        <p:txBody>
          <a:bodyPr wrap="square" rtlCol="0">
            <a:spAutoFit/>
          </a:bodyPr>
          <a:lstStyle/>
          <a:p>
            <a:endParaRPr lang="en-US"/>
          </a:p>
        </p:txBody>
      </p:sp>
      <p:sp>
        <p:nvSpPr>
          <p:cNvPr id="22" name="Title 3"/>
          <p:cNvSpPr txBox="1">
            <a:spLocks/>
          </p:cNvSpPr>
          <p:nvPr/>
        </p:nvSpPr>
        <p:spPr>
          <a:xfrm>
            <a:off x="251605" y="1550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000" b="1">
              <a:solidFill>
                <a:srgbClr val="002060"/>
              </a:solidFill>
              <a:latin typeface="+mn-lt"/>
              <a:cs typeface="Segoe UI" panose="020B0502040204020203" pitchFamily="34" charset="0"/>
            </a:endParaRPr>
          </a:p>
        </p:txBody>
      </p:sp>
      <p:sp>
        <p:nvSpPr>
          <p:cNvPr id="14" name="TextBox 13">
            <a:extLst>
              <a:ext uri="{FF2B5EF4-FFF2-40B4-BE49-F238E27FC236}">
                <a16:creationId xmlns="" xmlns:a16="http://schemas.microsoft.com/office/drawing/2014/main" id="{2A31A820-51F2-47C0-AED5-293B4B866AC8}"/>
              </a:ext>
            </a:extLst>
          </p:cNvPr>
          <p:cNvSpPr txBox="1"/>
          <p:nvPr/>
        </p:nvSpPr>
        <p:spPr>
          <a:xfrm>
            <a:off x="1169556" y="118494"/>
            <a:ext cx="3525203" cy="383200"/>
          </a:xfrm>
          <a:prstGeom prst="rect">
            <a:avLst/>
          </a:prstGeom>
          <a:solidFill>
            <a:schemeClr val="bg1"/>
          </a:solidFill>
        </p:spPr>
        <p:txBody>
          <a:bodyPr wrap="square" rtlCol="0">
            <a:spAutoFit/>
          </a:bodyPr>
          <a:lstStyle/>
          <a:p>
            <a:endParaRPr lang="en-US"/>
          </a:p>
        </p:txBody>
      </p:sp>
      <p:pic>
        <p:nvPicPr>
          <p:cNvPr id="3" name="Picture 2">
            <a:extLst>
              <a:ext uri="{FF2B5EF4-FFF2-40B4-BE49-F238E27FC236}">
                <a16:creationId xmlns="" xmlns:a16="http://schemas.microsoft.com/office/drawing/2014/main" id="{7CF5D862-EEE2-4C71-9B55-556830D5D7CE}"/>
              </a:ext>
            </a:extLst>
          </p:cNvPr>
          <p:cNvPicPr>
            <a:picLocks noChangeAspect="1"/>
          </p:cNvPicPr>
          <p:nvPr/>
        </p:nvPicPr>
        <p:blipFill>
          <a:blip r:embed="rId4"/>
          <a:stretch>
            <a:fillRect/>
          </a:stretch>
        </p:blipFill>
        <p:spPr>
          <a:xfrm>
            <a:off x="387591" y="3939727"/>
            <a:ext cx="2544566" cy="1695555"/>
          </a:xfrm>
          <a:prstGeom prst="rect">
            <a:avLst/>
          </a:prstGeom>
        </p:spPr>
      </p:pic>
      <p:sp>
        <p:nvSpPr>
          <p:cNvPr id="8" name="Rectangle 7">
            <a:extLst>
              <a:ext uri="{FF2B5EF4-FFF2-40B4-BE49-F238E27FC236}">
                <a16:creationId xmlns="" xmlns:a16="http://schemas.microsoft.com/office/drawing/2014/main" id="{68DD166D-3ED6-4519-BC4E-4F987C992192}"/>
              </a:ext>
            </a:extLst>
          </p:cNvPr>
          <p:cNvSpPr/>
          <p:nvPr/>
        </p:nvSpPr>
        <p:spPr>
          <a:xfrm>
            <a:off x="387591" y="5671193"/>
            <a:ext cx="2734787" cy="584775"/>
          </a:xfrm>
          <a:prstGeom prst="rect">
            <a:avLst/>
          </a:prstGeom>
        </p:spPr>
        <p:txBody>
          <a:bodyPr wrap="square">
            <a:spAutoFit/>
          </a:bodyPr>
          <a:lstStyle/>
          <a:p>
            <a:pPr algn="ctr"/>
            <a:r>
              <a:rPr lang="en-US" sz="1600" i="1" dirty="0" smtClean="0">
                <a:latin typeface="HelveticaNeue-LightItalic"/>
              </a:rPr>
              <a:t>Looming shortage of skilled knowledge workers</a:t>
            </a:r>
            <a:endParaRPr lang="en-US" sz="1600" dirty="0"/>
          </a:p>
        </p:txBody>
      </p:sp>
      <p:pic>
        <p:nvPicPr>
          <p:cNvPr id="10" name="Picture 9">
            <a:extLst>
              <a:ext uri="{FF2B5EF4-FFF2-40B4-BE49-F238E27FC236}">
                <a16:creationId xmlns="" xmlns:a16="http://schemas.microsoft.com/office/drawing/2014/main" id="{BC5AEC73-9A95-4510-9D85-D66C50229E02}"/>
              </a:ext>
            </a:extLst>
          </p:cNvPr>
          <p:cNvPicPr>
            <a:picLocks noChangeAspect="1"/>
          </p:cNvPicPr>
          <p:nvPr/>
        </p:nvPicPr>
        <p:blipFill>
          <a:blip r:embed="rId5"/>
          <a:stretch>
            <a:fillRect/>
          </a:stretch>
        </p:blipFill>
        <p:spPr>
          <a:xfrm>
            <a:off x="4096718" y="4125363"/>
            <a:ext cx="2577711" cy="1527423"/>
          </a:xfrm>
          <a:prstGeom prst="rect">
            <a:avLst/>
          </a:prstGeom>
        </p:spPr>
      </p:pic>
      <p:pic>
        <p:nvPicPr>
          <p:cNvPr id="17" name="Picture 16">
            <a:extLst>
              <a:ext uri="{FF2B5EF4-FFF2-40B4-BE49-F238E27FC236}">
                <a16:creationId xmlns="" xmlns:a16="http://schemas.microsoft.com/office/drawing/2014/main" id="{BB6F5BC4-FB50-441A-A0CD-6959CF0D75E3}"/>
              </a:ext>
            </a:extLst>
          </p:cNvPr>
          <p:cNvPicPr>
            <a:picLocks noChangeAspect="1"/>
          </p:cNvPicPr>
          <p:nvPr/>
        </p:nvPicPr>
        <p:blipFill>
          <a:blip r:embed="rId6"/>
          <a:stretch>
            <a:fillRect/>
          </a:stretch>
        </p:blipFill>
        <p:spPr>
          <a:xfrm>
            <a:off x="7463080" y="1073939"/>
            <a:ext cx="2910402" cy="2276712"/>
          </a:xfrm>
          <a:prstGeom prst="rect">
            <a:avLst/>
          </a:prstGeom>
        </p:spPr>
      </p:pic>
      <p:sp>
        <p:nvSpPr>
          <p:cNvPr id="23" name="Rectangle 22">
            <a:extLst>
              <a:ext uri="{FF2B5EF4-FFF2-40B4-BE49-F238E27FC236}">
                <a16:creationId xmlns="" xmlns:a16="http://schemas.microsoft.com/office/drawing/2014/main" id="{FBCDC4D0-8087-4A1D-8A10-F9D0FE096772}"/>
              </a:ext>
            </a:extLst>
          </p:cNvPr>
          <p:cNvSpPr/>
          <p:nvPr/>
        </p:nvSpPr>
        <p:spPr>
          <a:xfrm>
            <a:off x="7395272" y="3384190"/>
            <a:ext cx="3858063" cy="584775"/>
          </a:xfrm>
          <a:prstGeom prst="rect">
            <a:avLst/>
          </a:prstGeom>
        </p:spPr>
        <p:txBody>
          <a:bodyPr wrap="square">
            <a:spAutoFit/>
          </a:bodyPr>
          <a:lstStyle/>
          <a:p>
            <a:pPr algn="ctr"/>
            <a:r>
              <a:rPr lang="en-US" sz="1600" i="1" dirty="0">
                <a:latin typeface="HelveticaNeue-LightItalic"/>
              </a:rPr>
              <a:t>Link conscious workplace strategies with social technologies  and work policies.</a:t>
            </a:r>
          </a:p>
        </p:txBody>
      </p:sp>
      <p:sp>
        <p:nvSpPr>
          <p:cNvPr id="25" name="Rectangle 24">
            <a:extLst>
              <a:ext uri="{FF2B5EF4-FFF2-40B4-BE49-F238E27FC236}">
                <a16:creationId xmlns="" xmlns:a16="http://schemas.microsoft.com/office/drawing/2014/main" id="{7C24CE44-0330-4BAA-A762-F7A4B8527171}"/>
              </a:ext>
            </a:extLst>
          </p:cNvPr>
          <p:cNvSpPr/>
          <p:nvPr/>
        </p:nvSpPr>
        <p:spPr>
          <a:xfrm>
            <a:off x="3767964" y="5652786"/>
            <a:ext cx="3622091" cy="584775"/>
          </a:xfrm>
          <a:prstGeom prst="rect">
            <a:avLst/>
          </a:prstGeom>
        </p:spPr>
        <p:txBody>
          <a:bodyPr wrap="square">
            <a:spAutoFit/>
          </a:bodyPr>
          <a:lstStyle/>
          <a:p>
            <a:pPr algn="ctr"/>
            <a:r>
              <a:rPr lang="en-GB" sz="1600" i="1" dirty="0">
                <a:latin typeface="HelveticaNeue-LightItalic"/>
              </a:rPr>
              <a:t>Need for more flexibility to attract and retain </a:t>
            </a:r>
            <a:r>
              <a:rPr lang="en-GB" sz="1600" i="1" dirty="0" smtClean="0">
                <a:latin typeface="HelveticaNeue-LightItalic"/>
              </a:rPr>
              <a:t>their best </a:t>
            </a:r>
            <a:r>
              <a:rPr lang="en-GB" sz="1600" i="1" dirty="0">
                <a:latin typeface="HelveticaNeue-LightItalic"/>
              </a:rPr>
              <a:t>talent</a:t>
            </a:r>
            <a:endParaRPr lang="en-US" sz="1600" i="1" dirty="0">
              <a:latin typeface="HelveticaNeue-LightItalic"/>
            </a:endParaRPr>
          </a:p>
        </p:txBody>
      </p:sp>
      <p:pic>
        <p:nvPicPr>
          <p:cNvPr id="26" name="Picture 25">
            <a:extLst>
              <a:ext uri="{FF2B5EF4-FFF2-40B4-BE49-F238E27FC236}">
                <a16:creationId xmlns="" xmlns:a16="http://schemas.microsoft.com/office/drawing/2014/main" id="{9EEF8D0F-9107-443A-A5E1-DEEA2BCBE2F6}"/>
              </a:ext>
            </a:extLst>
          </p:cNvPr>
          <p:cNvPicPr>
            <a:picLocks noChangeAspect="1"/>
          </p:cNvPicPr>
          <p:nvPr/>
        </p:nvPicPr>
        <p:blipFill>
          <a:blip r:embed="rId7"/>
          <a:stretch>
            <a:fillRect/>
          </a:stretch>
        </p:blipFill>
        <p:spPr>
          <a:xfrm>
            <a:off x="10648013" y="111949"/>
            <a:ext cx="1543987" cy="779489"/>
          </a:xfrm>
          <a:prstGeom prst="rect">
            <a:avLst/>
          </a:prstGeom>
        </p:spPr>
      </p:pic>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5443" y="1231093"/>
            <a:ext cx="3392657" cy="211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67543" y="3314131"/>
            <a:ext cx="5485946" cy="584775"/>
          </a:xfrm>
          <a:prstGeom prst="rect">
            <a:avLst/>
          </a:prstGeom>
        </p:spPr>
        <p:txBody>
          <a:bodyPr wrap="square">
            <a:spAutoFit/>
          </a:bodyPr>
          <a:lstStyle/>
          <a:p>
            <a:pPr algn="ctr"/>
            <a:r>
              <a:rPr lang="en-GB" sz="1600" i="1" dirty="0">
                <a:latin typeface="HelveticaNeue-LightItalic"/>
              </a:rPr>
              <a:t>Organizations as complex network of stakeholders</a:t>
            </a:r>
          </a:p>
          <a:p>
            <a:pPr algn="ctr"/>
            <a:r>
              <a:rPr lang="en-GB" sz="1600" i="1" dirty="0">
                <a:latin typeface="HelveticaNeue-LightItalic"/>
              </a:rPr>
              <a:t>distributed around the world</a:t>
            </a:r>
          </a:p>
        </p:txBody>
      </p:sp>
      <p:sp>
        <p:nvSpPr>
          <p:cNvPr id="28" name="Rectangle 27">
            <a:extLst>
              <a:ext uri="{FF2B5EF4-FFF2-40B4-BE49-F238E27FC236}">
                <a16:creationId xmlns="" xmlns:a16="http://schemas.microsoft.com/office/drawing/2014/main" id="{7C24CE44-0330-4BAA-A762-F7A4B8527171}"/>
              </a:ext>
            </a:extLst>
          </p:cNvPr>
          <p:cNvSpPr/>
          <p:nvPr/>
        </p:nvSpPr>
        <p:spPr>
          <a:xfrm>
            <a:off x="7736114" y="5512798"/>
            <a:ext cx="4455886" cy="830997"/>
          </a:xfrm>
          <a:prstGeom prst="rect">
            <a:avLst/>
          </a:prstGeom>
        </p:spPr>
        <p:txBody>
          <a:bodyPr wrap="square">
            <a:spAutoFit/>
          </a:bodyPr>
          <a:lstStyle/>
          <a:p>
            <a:pPr algn="ctr"/>
            <a:r>
              <a:rPr lang="en-GB" sz="1600" i="1" dirty="0">
                <a:latin typeface="HelveticaNeue-LightItalic"/>
              </a:rPr>
              <a:t>Societal and regulatory drivers will pressure </a:t>
            </a:r>
            <a:r>
              <a:rPr lang="en-GB" sz="1600" i="1" dirty="0" smtClean="0">
                <a:latin typeface="HelveticaNeue-LightItalic"/>
              </a:rPr>
              <a:t>organizations to </a:t>
            </a:r>
            <a:r>
              <a:rPr lang="en-GB" sz="1600" i="1" dirty="0">
                <a:latin typeface="HelveticaNeue-LightItalic"/>
              </a:rPr>
              <a:t>improve their sustainability work practices</a:t>
            </a:r>
            <a:endParaRPr lang="en-US" sz="1600" i="1" dirty="0">
              <a:latin typeface="HelveticaNeue-LightItalic"/>
            </a:endParaRPr>
          </a:p>
        </p:txBody>
      </p:sp>
      <p:pic>
        <p:nvPicPr>
          <p:cNvPr id="40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2112" y="3991870"/>
            <a:ext cx="1662970" cy="155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itle 3"/>
          <p:cNvSpPr txBox="1">
            <a:spLocks/>
          </p:cNvSpPr>
          <p:nvPr/>
        </p:nvSpPr>
        <p:spPr>
          <a:xfrm>
            <a:off x="156808" y="155063"/>
            <a:ext cx="9417663" cy="76640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a:solidFill>
                  <a:srgbClr val="002060"/>
                </a:solidFill>
                <a:ea typeface="+mn-ea"/>
                <a:cs typeface="+mn-cs"/>
              </a:rPr>
              <a:t>Five Trends Changing Work and the Workplace</a:t>
            </a:r>
            <a:endParaRPr lang="en-GB" sz="4000" b="1" dirty="0">
              <a:solidFill>
                <a:srgbClr val="002060"/>
              </a:solidFill>
              <a:ea typeface="+mn-ea"/>
              <a:cs typeface="+mn-cs"/>
            </a:endParaRPr>
          </a:p>
        </p:txBody>
      </p:sp>
    </p:spTree>
    <p:extLst>
      <p:ext uri="{BB962C8B-B14F-4D97-AF65-F5344CB8AC3E}">
        <p14:creationId xmlns:p14="http://schemas.microsoft.com/office/powerpoint/2010/main" val="1801962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389609"/>
            <a:ext cx="9829074" cy="748910"/>
          </a:xfrm>
        </p:spPr>
        <p:txBody>
          <a:bodyPr>
            <a:normAutofit fontScale="90000"/>
          </a:bodyPr>
          <a:lstStyle/>
          <a:p>
            <a:r>
              <a:rPr lang="en-US" sz="4400" b="1" dirty="0">
                <a:solidFill>
                  <a:srgbClr val="002060"/>
                </a:solidFill>
                <a:ea typeface="+mn-ea"/>
                <a:cs typeface="+mn-cs"/>
              </a:rPr>
              <a:t>Learning Approaches </a:t>
            </a:r>
            <a:r>
              <a:rPr lang="en-US" sz="4400" b="1" dirty="0" smtClean="0">
                <a:solidFill>
                  <a:srgbClr val="002060"/>
                </a:solidFill>
                <a:ea typeface="+mn-ea"/>
                <a:cs typeface="+mn-cs"/>
              </a:rPr>
              <a:t/>
            </a:r>
            <a:br>
              <a:rPr lang="en-US" sz="4400" b="1" dirty="0" smtClean="0">
                <a:solidFill>
                  <a:srgbClr val="002060"/>
                </a:solidFill>
                <a:ea typeface="+mn-ea"/>
                <a:cs typeface="+mn-cs"/>
              </a:rPr>
            </a:br>
            <a:r>
              <a:rPr lang="en-US" sz="4400" b="1" dirty="0" smtClean="0">
                <a:solidFill>
                  <a:srgbClr val="002060"/>
                </a:solidFill>
                <a:ea typeface="+mn-ea"/>
                <a:cs typeface="+mn-cs"/>
              </a:rPr>
              <a:t>and </a:t>
            </a:r>
            <a:r>
              <a:rPr lang="en-US" sz="4400" b="1" dirty="0">
                <a:solidFill>
                  <a:srgbClr val="002060"/>
                </a:solidFill>
                <a:ea typeface="+mn-ea"/>
                <a:cs typeface="+mn-cs"/>
              </a:rPr>
              <a:t>their impact on Career Management</a:t>
            </a:r>
            <a:r>
              <a:rPr lang="en-US" sz="3900" b="1" dirty="0">
                <a:solidFill>
                  <a:schemeClr val="accent2"/>
                </a:solidFill>
              </a:rPr>
              <a:t/>
            </a:r>
            <a:br>
              <a:rPr lang="en-US" sz="3900" b="1" dirty="0">
                <a:solidFill>
                  <a:schemeClr val="accent2"/>
                </a:solidFill>
              </a:rPr>
            </a:br>
            <a:r>
              <a:rPr lang="en-US" sz="3900" b="1" dirty="0">
                <a:solidFill>
                  <a:schemeClr val="accent2"/>
                </a:solidFill>
              </a:rPr>
              <a:t/>
            </a:r>
            <a:br>
              <a:rPr lang="en-US" sz="3900" b="1" dirty="0">
                <a:solidFill>
                  <a:schemeClr val="accent2"/>
                </a:solidFill>
              </a:rPr>
            </a:br>
            <a:endParaRPr lang="en-US" sz="3900" b="1" dirty="0">
              <a:solidFill>
                <a:schemeClr val="accent2"/>
              </a:solidFill>
            </a:endParaRPr>
          </a:p>
        </p:txBody>
      </p:sp>
      <p:pic>
        <p:nvPicPr>
          <p:cNvPr id="5" name="Picture 4"/>
          <p:cNvPicPr>
            <a:picLocks noChangeAspect="1"/>
          </p:cNvPicPr>
          <p:nvPr/>
        </p:nvPicPr>
        <p:blipFill>
          <a:blip r:embed="rId3"/>
          <a:stretch>
            <a:fillRect/>
          </a:stretch>
        </p:blipFill>
        <p:spPr>
          <a:xfrm>
            <a:off x="5139109" y="5515091"/>
            <a:ext cx="1299029" cy="230938"/>
          </a:xfrm>
          <a:prstGeom prst="rect">
            <a:avLst/>
          </a:prstGeom>
        </p:spPr>
      </p:pic>
      <p:pic>
        <p:nvPicPr>
          <p:cNvPr id="6" name="Picture 5"/>
          <p:cNvPicPr>
            <a:picLocks noChangeAspect="1"/>
          </p:cNvPicPr>
          <p:nvPr/>
        </p:nvPicPr>
        <p:blipFill>
          <a:blip r:embed="rId4"/>
          <a:stretch>
            <a:fillRect/>
          </a:stretch>
        </p:blipFill>
        <p:spPr>
          <a:xfrm>
            <a:off x="0" y="1322213"/>
            <a:ext cx="6679475" cy="4920716"/>
          </a:xfrm>
          <a:prstGeom prst="rect">
            <a:avLst/>
          </a:prstGeom>
        </p:spPr>
      </p:pic>
      <p:sp>
        <p:nvSpPr>
          <p:cNvPr id="9" name="Slide Number Placeholder 8"/>
          <p:cNvSpPr>
            <a:spLocks noGrp="1"/>
          </p:cNvSpPr>
          <p:nvPr>
            <p:ph type="sldNum" sz="quarter" idx="12"/>
          </p:nvPr>
        </p:nvSpPr>
        <p:spPr/>
        <p:txBody>
          <a:bodyPr/>
          <a:lstStyle/>
          <a:p>
            <a:fld id="{C8F14D4C-F581-4563-93DC-771400C929D8}" type="slidenum">
              <a:rPr lang="en-US" smtClean="0"/>
              <a:t>8</a:t>
            </a:fld>
            <a:endParaRPr lang="en-US"/>
          </a:p>
        </p:txBody>
      </p:sp>
      <p:pic>
        <p:nvPicPr>
          <p:cNvPr id="13" name="Picture 12"/>
          <p:cNvPicPr>
            <a:picLocks noChangeAspect="1"/>
          </p:cNvPicPr>
          <p:nvPr/>
        </p:nvPicPr>
        <p:blipFill>
          <a:blip r:embed="rId5"/>
          <a:stretch>
            <a:fillRect/>
          </a:stretch>
        </p:blipFill>
        <p:spPr>
          <a:xfrm>
            <a:off x="7371763" y="2162624"/>
            <a:ext cx="3455894" cy="3455894"/>
          </a:xfrm>
          <a:prstGeom prst="rect">
            <a:avLst/>
          </a:prstGeom>
        </p:spPr>
      </p:pic>
      <p:sp>
        <p:nvSpPr>
          <p:cNvPr id="3" name="TextBox 2"/>
          <p:cNvSpPr txBox="1"/>
          <p:nvPr/>
        </p:nvSpPr>
        <p:spPr>
          <a:xfrm>
            <a:off x="6278381" y="2934586"/>
            <a:ext cx="930493" cy="1200329"/>
          </a:xfrm>
          <a:prstGeom prst="rect">
            <a:avLst/>
          </a:prstGeom>
          <a:noFill/>
        </p:spPr>
        <p:txBody>
          <a:bodyPr wrap="square" rtlCol="0">
            <a:spAutoFit/>
          </a:bodyPr>
          <a:lstStyle/>
          <a:p>
            <a:r>
              <a:rPr lang="en-US" sz="7200" dirty="0" smtClean="0"/>
              <a:t>X</a:t>
            </a:r>
            <a:endParaRPr lang="en-GB" sz="7200" dirty="0"/>
          </a:p>
        </p:txBody>
      </p:sp>
      <p:sp>
        <p:nvSpPr>
          <p:cNvPr id="7" name="TextBox 6"/>
          <p:cNvSpPr txBox="1"/>
          <p:nvPr/>
        </p:nvSpPr>
        <p:spPr>
          <a:xfrm>
            <a:off x="6278381" y="1494972"/>
            <a:ext cx="5050971" cy="369332"/>
          </a:xfrm>
          <a:prstGeom prst="rect">
            <a:avLst/>
          </a:prstGeom>
          <a:solidFill>
            <a:schemeClr val="bg1"/>
          </a:solidFill>
        </p:spPr>
        <p:txBody>
          <a:bodyPr wrap="square" rtlCol="0">
            <a:spAutoFit/>
          </a:bodyPr>
          <a:lstStyle/>
          <a:p>
            <a:endParaRPr lang="en-GB" dirty="0"/>
          </a:p>
        </p:txBody>
      </p:sp>
      <p:pic>
        <p:nvPicPr>
          <p:cNvPr id="5124" name="Picture 4" descr="Bildergebnis für bersin logo">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1816" y="147008"/>
            <a:ext cx="2111681" cy="13479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1469" y="1322213"/>
            <a:ext cx="5050971"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108542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5" y="643765"/>
            <a:ext cx="8787980" cy="748910"/>
          </a:xfrm>
        </p:spPr>
        <p:txBody>
          <a:bodyPr>
            <a:normAutofit fontScale="90000"/>
          </a:bodyPr>
          <a:lstStyle/>
          <a:p>
            <a:r>
              <a:rPr lang="en-US" sz="4300" b="1" dirty="0">
                <a:solidFill>
                  <a:srgbClr val="002060"/>
                </a:solidFill>
              </a:rPr>
              <a:t>What is a growth-based career?</a:t>
            </a:r>
            <a:br>
              <a:rPr lang="en-US" sz="4300" b="1" dirty="0">
                <a:solidFill>
                  <a:srgbClr val="002060"/>
                </a:solidFill>
              </a:rPr>
            </a:br>
            <a:endParaRPr lang="en-US" sz="4300" b="1" dirty="0">
              <a:solidFill>
                <a:srgbClr val="002060"/>
              </a:solidFill>
            </a:endParaRPr>
          </a:p>
        </p:txBody>
      </p:sp>
      <p:sp>
        <p:nvSpPr>
          <p:cNvPr id="9" name="Slide Number Placeholder 8"/>
          <p:cNvSpPr>
            <a:spLocks noGrp="1"/>
          </p:cNvSpPr>
          <p:nvPr>
            <p:ph type="sldNum" sz="quarter" idx="12"/>
          </p:nvPr>
        </p:nvSpPr>
        <p:spPr/>
        <p:txBody>
          <a:bodyPr/>
          <a:lstStyle/>
          <a:p>
            <a:fld id="{C8F14D4C-F581-4563-93DC-771400C929D8}" type="slidenum">
              <a:rPr lang="en-US" smtClean="0"/>
              <a:t>9</a:t>
            </a:fld>
            <a:endParaRPr lang="en-US"/>
          </a:p>
        </p:txBody>
      </p:sp>
      <p:pic>
        <p:nvPicPr>
          <p:cNvPr id="13" name="Picture 12">
            <a:extLst>
              <a:ext uri="{FF2B5EF4-FFF2-40B4-BE49-F238E27FC236}">
                <a16:creationId xmlns="" xmlns:a16="http://schemas.microsoft.com/office/drawing/2014/main" id="{DA2FF7A1-0994-480B-A6A0-6B9C5E37E146}"/>
              </a:ext>
            </a:extLst>
          </p:cNvPr>
          <p:cNvPicPr>
            <a:picLocks noChangeAspect="1"/>
          </p:cNvPicPr>
          <p:nvPr/>
        </p:nvPicPr>
        <p:blipFill>
          <a:blip r:embed="rId3"/>
          <a:stretch>
            <a:fillRect/>
          </a:stretch>
        </p:blipFill>
        <p:spPr>
          <a:xfrm>
            <a:off x="2017486" y="866002"/>
            <a:ext cx="7936281" cy="5426313"/>
          </a:xfrm>
          <a:prstGeom prst="rect">
            <a:avLst/>
          </a:prstGeom>
        </p:spPr>
      </p:pic>
      <p:pic>
        <p:nvPicPr>
          <p:cNvPr id="5" name="Picture 4" descr="Bildergebnis für bersin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1815" y="192020"/>
            <a:ext cx="2111681" cy="1347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257" y="1539983"/>
            <a:ext cx="1538514" cy="369332"/>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9822615" y="1539983"/>
            <a:ext cx="1538514"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7459031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Default">
  <a:themeElements>
    <a:clrScheme name="Fuel50">
      <a:dk1>
        <a:srgbClr val="000000"/>
      </a:dk1>
      <a:lt1>
        <a:srgbClr val="FFFFFF"/>
      </a:lt1>
      <a:dk2>
        <a:srgbClr val="DE1428"/>
      </a:dk2>
      <a:lt2>
        <a:srgbClr val="FFFFFF"/>
      </a:lt2>
      <a:accent1>
        <a:srgbClr val="ED1B2F"/>
      </a:accent1>
      <a:accent2>
        <a:srgbClr val="B3284D"/>
      </a:accent2>
      <a:accent3>
        <a:srgbClr val="79356A"/>
      </a:accent3>
      <a:accent4>
        <a:srgbClr val="3C4185"/>
      </a:accent4>
      <a:accent5>
        <a:srgbClr val="034EA2"/>
      </a:accent5>
      <a:accent6>
        <a:srgbClr val="3A9948"/>
      </a:accent6>
      <a:hlink>
        <a:srgbClr val="2A8066"/>
      </a:hlink>
      <a:folHlink>
        <a:srgbClr val="156785"/>
      </a:folHlink>
    </a:clrScheme>
    <a:fontScheme name="Fuel Type">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A42E34-3A87-4C4C-9F85-527554BCF9A6}">
  <ds:schemaRefs>
    <ds:schemaRef ds:uri="http://schemas.microsoft.com/sharepoint/v3/contenttype/forms"/>
  </ds:schemaRefs>
</ds:datastoreItem>
</file>

<file path=customXml/itemProps2.xml><?xml version="1.0" encoding="utf-8"?>
<ds:datastoreItem xmlns:ds="http://schemas.openxmlformats.org/officeDocument/2006/customXml" ds:itemID="{553F11FD-1AF7-47FE-9DB7-83BCE3764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824F58D-9C1E-494C-B8C1-953F595DBBBF}">
  <ds:schemaRefs>
    <ds:schemaRef ds:uri="http://schemas.microsoft.com/office/infopath/2007/PartnerControl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4315</TotalTime>
  <Words>6445</Words>
  <Application>Microsoft Office PowerPoint</Application>
  <PresentationFormat>Custom</PresentationFormat>
  <Paragraphs>597</Paragraphs>
  <Slides>47</Slides>
  <Notes>39</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Retrospect</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Approaches  and their impact on Career Management  </vt:lpstr>
      <vt:lpstr>What is a growth-based career? </vt:lpstr>
      <vt:lpstr>What is a growth-based career? </vt:lpstr>
      <vt:lpstr>Building Effective Career Partnerships</vt:lpstr>
      <vt:lpstr>Building Effective Career Partnerships</vt:lpstr>
      <vt:lpstr>A Growth-Based Career Model</vt:lpstr>
      <vt:lpstr>Continuous Learning and growth-based careers?  </vt:lpstr>
      <vt:lpstr>Bersin Maturity Model and Career Management</vt:lpstr>
      <vt:lpstr>Why is it important to me and to my organization? </vt:lpstr>
      <vt:lpstr>What’s the organization’s role?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UNDP’s Virtual  Career Management Workshop*  Wednesday, April 4th 2018  2pm-5:30pm (NYC)   </vt:lpstr>
      <vt:lpstr>Designing Modern Effective Career Management Workshops  </vt:lpstr>
      <vt:lpstr>Career Management Programmes </vt:lpstr>
      <vt:lpstr>PowerPoint Presentation</vt:lpstr>
      <vt:lpstr>PowerPoint Presentation</vt:lpstr>
      <vt:lpstr>PowerPoint Presentation</vt:lpstr>
      <vt:lpstr>   Virtual Development Assignment Programme  </vt:lpstr>
      <vt:lpstr>Talent Exchange Programme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Gustavo Araujo</dc:creator>
  <cp:keywords>Public</cp:keywords>
  <cp:lastModifiedBy>Gustavo Araujo</cp:lastModifiedBy>
  <cp:revision>238</cp:revision>
  <dcterms:modified xsi:type="dcterms:W3CDTF">2018-09-18T15:39:57Z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04fb3a04-c469-4955-84c1-b83544b33b72</vt:lpwstr>
  </property>
  <property fmtid="{D5CDD505-2E9C-101B-9397-08002B2CF9AE}" pid="3" name="db.comClassification">
    <vt:lpwstr>Public</vt:lpwstr>
  </property>
</Properties>
</file>